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87" r:id="rId3"/>
    <p:sldId id="266" r:id="rId4"/>
    <p:sldId id="267" r:id="rId5"/>
    <p:sldId id="268" r:id="rId6"/>
    <p:sldId id="269" r:id="rId7"/>
    <p:sldId id="270" r:id="rId8"/>
    <p:sldId id="271" r:id="rId9"/>
    <p:sldId id="272" r:id="rId10"/>
    <p:sldId id="286" r:id="rId11"/>
    <p:sldId id="288" r:id="rId12"/>
    <p:sldId id="289" r:id="rId13"/>
    <p:sldId id="290" r:id="rId14"/>
    <p:sldId id="291" r:id="rId15"/>
    <p:sldId id="292" r:id="rId16"/>
    <p:sldId id="293" r:id="rId17"/>
    <p:sldId id="294" r:id="rId18"/>
    <p:sldId id="295" r:id="rId19"/>
    <p:sldId id="296" r:id="rId20"/>
    <p:sldId id="297" r:id="rId21"/>
    <p:sldId id="298" r:id="rId22"/>
    <p:sldId id="303" r:id="rId23"/>
    <p:sldId id="299" r:id="rId24"/>
    <p:sldId id="300" r:id="rId25"/>
    <p:sldId id="301" r:id="rId26"/>
    <p:sldId id="308" r:id="rId27"/>
    <p:sldId id="309" r:id="rId28"/>
    <p:sldId id="302" r:id="rId29"/>
    <p:sldId id="304" r:id="rId30"/>
    <p:sldId id="305" r:id="rId31"/>
    <p:sldId id="306" r:id="rId32"/>
    <p:sldId id="30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89EBF5-6A38-4D4B-8521-F2F856A0D31E}" type="datetimeFigureOut">
              <a:rPr lang="en-US" smtClean="0"/>
              <a:pPr/>
              <a:t>9/3/2012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221705-5B53-4044-8AC6-CE663EEA3EB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D9F755-F821-40BD-B44D-2B8085385785}" type="datetimeFigureOut">
              <a:rPr lang="en-US" smtClean="0"/>
              <a:pPr/>
              <a:t>9/3/2012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D9F755-F821-40BD-B44D-2B8085385785}" type="datetimeFigureOut">
              <a:rPr lang="en-US" smtClean="0"/>
              <a:pPr/>
              <a:t>9/3/2012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D9F755-F821-40BD-B44D-2B8085385785}" type="datetimeFigureOut">
              <a:rPr lang="en-US" smtClean="0"/>
              <a:pPr/>
              <a:t>9/3/2012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559C9E-0ADF-4393-A535-97AA8414E40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D9F755-F821-40BD-B44D-2B8085385785}" type="datetimeFigureOut">
              <a:rPr lang="en-US" smtClean="0"/>
              <a:pPr/>
              <a:t>9/3/2012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D9F755-F821-40BD-B44D-2B8085385785}" type="datetimeFigureOut">
              <a:rPr lang="en-US" smtClean="0"/>
              <a:pPr/>
              <a:t>9/3/2012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D9F755-F821-40BD-B44D-2B8085385785}" type="datetimeFigureOut">
              <a:rPr lang="en-US" smtClean="0"/>
              <a:pPr/>
              <a:t>9/3/2012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D9F755-F821-40BD-B44D-2B8085385785}" type="datetimeFigureOut">
              <a:rPr lang="en-US" smtClean="0"/>
              <a:pPr/>
              <a:t>9/3/2012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D9F755-F821-40BD-B44D-2B8085385785}" type="datetimeFigureOut">
              <a:rPr lang="en-US" smtClean="0"/>
              <a:pPr/>
              <a:t>9/3/2012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D9F755-F821-40BD-B44D-2B8085385785}" type="datetimeFigureOut">
              <a:rPr lang="en-US" smtClean="0"/>
              <a:pPr/>
              <a:t>9/3/2012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D9F755-F821-40BD-B44D-2B8085385785}" type="datetimeFigureOut">
              <a:rPr lang="en-US" smtClean="0"/>
              <a:pPr/>
              <a:t>9/3/2012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D9F755-F821-40BD-B44D-2B8085385785}" type="datetimeFigureOut">
              <a:rPr lang="en-US" smtClean="0"/>
              <a:pPr/>
              <a:t>9/3/2012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52169D-5EC6-47DC-BC10-DDF9317A1D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9F755-F821-40BD-B44D-2B8085385785}" type="datetimeFigureOut">
              <a:rPr lang="en-US" smtClean="0"/>
              <a:pPr/>
              <a:t>9/3/2012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52169D-5EC6-47DC-BC10-DDF9317A1D6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arobics.com/gamegoo/games/pawpark2/pawpark2.html" TargetMode="External"/><Relationship Id="rId2" Type="http://schemas.openxmlformats.org/officeDocument/2006/relationships/hyperlink" Target="http://roythezebra.com/reading-games/alphabetical-order-1.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7772400" cy="1470025"/>
          </a:xfrm>
        </p:spPr>
        <p:txBody>
          <a:bodyPr/>
          <a:lstStyle/>
          <a:p>
            <a:r>
              <a:rPr lang="en-US" dirty="0" smtClean="0"/>
              <a:t>Lesson 1 Day 1 </a:t>
            </a:r>
            <a:br>
              <a:rPr lang="en-US" dirty="0" smtClean="0"/>
            </a:br>
            <a:endParaRPr lang="en-US" dirty="0"/>
          </a:p>
        </p:txBody>
      </p:sp>
      <p:pic>
        <p:nvPicPr>
          <p:cNvPr id="4" name="Picture 3" descr="rubythecopycat.gif"/>
          <p:cNvPicPr>
            <a:picLocks noChangeAspect="1"/>
          </p:cNvPicPr>
          <p:nvPr/>
        </p:nvPicPr>
        <p:blipFill>
          <a:blip r:embed="rId2" cstate="print"/>
          <a:stretch>
            <a:fillRect/>
          </a:stretch>
        </p:blipFill>
        <p:spPr>
          <a:xfrm>
            <a:off x="1828800" y="2286000"/>
            <a:ext cx="5410200" cy="4038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a:t>
            </a:r>
            <a:endParaRPr lang="en-US" dirty="0"/>
          </a:p>
        </p:txBody>
      </p:sp>
      <p:sp>
        <p:nvSpPr>
          <p:cNvPr id="3" name="Content Placeholder 2"/>
          <p:cNvSpPr>
            <a:spLocks noGrp="1"/>
          </p:cNvSpPr>
          <p:nvPr>
            <p:ph idx="1"/>
          </p:nvPr>
        </p:nvSpPr>
        <p:spPr/>
        <p:txBody>
          <a:bodyPr/>
          <a:lstStyle/>
          <a:p>
            <a:pPr algn="ctr">
              <a:buNone/>
            </a:pPr>
            <a:r>
              <a:rPr lang="en-US" dirty="0" smtClean="0"/>
              <a:t>“Ruby the Copycat”</a:t>
            </a:r>
          </a:p>
          <a:p>
            <a:pPr algn="ctr">
              <a:buNone/>
            </a:pPr>
            <a:endParaRPr lang="en-US" dirty="0" smtClean="0"/>
          </a:p>
          <a:p>
            <a:pPr algn="ctr">
              <a:buNone/>
            </a:pPr>
            <a:r>
              <a:rPr lang="en-US" dirty="0" smtClean="0"/>
              <a:t>Open up your books to page 20</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smtClean="0">
                <a:solidFill>
                  <a:srgbClr val="99FF33"/>
                </a:solidFill>
              </a:rPr>
              <a:t>What’s Realistic Fiction?</a:t>
            </a:r>
          </a:p>
        </p:txBody>
      </p:sp>
      <p:sp>
        <p:nvSpPr>
          <p:cNvPr id="15363" name="Rectangle 3"/>
          <p:cNvSpPr>
            <a:spLocks noGrp="1" noChangeArrowheads="1"/>
          </p:cNvSpPr>
          <p:nvPr>
            <p:ph type="body" idx="1"/>
          </p:nvPr>
        </p:nvSpPr>
        <p:spPr/>
        <p:txBody>
          <a:bodyPr/>
          <a:lstStyle/>
          <a:p>
            <a:pPr eaLnBrk="1" hangingPunct="1">
              <a:lnSpc>
                <a:spcPct val="90000"/>
              </a:lnSpc>
              <a:buFontTx/>
              <a:buNone/>
            </a:pPr>
            <a:r>
              <a:rPr lang="en-US" smtClean="0"/>
              <a:t>I know that realistic fiction is like real life. I expect that the characters in this story will be like people I know. I expect that the school will be like my school in many ways.</a:t>
            </a:r>
          </a:p>
          <a:p>
            <a:pPr eaLnBrk="1" hangingPunct="1">
              <a:lnSpc>
                <a:spcPct val="90000"/>
              </a:lnSpc>
              <a:buFontTx/>
              <a:buNone/>
            </a:pPr>
            <a:endParaRPr lang="en-US" smtClean="0"/>
          </a:p>
          <a:p>
            <a:pPr eaLnBrk="1" hangingPunct="1">
              <a:lnSpc>
                <a:spcPct val="90000"/>
              </a:lnSpc>
              <a:buFontTx/>
              <a:buNone/>
            </a:pPr>
            <a:r>
              <a:rPr lang="en-US" smtClean="0"/>
              <a:t>Who are the characters in this story?</a:t>
            </a:r>
          </a:p>
          <a:p>
            <a:pPr eaLnBrk="1" hangingPunct="1">
              <a:lnSpc>
                <a:spcPct val="90000"/>
              </a:lnSpc>
              <a:buFontTx/>
              <a:buNone/>
            </a:pPr>
            <a:r>
              <a:rPr lang="en-US" smtClean="0"/>
              <a:t>Where is the setting? Can a setting be in more than one place?</a:t>
            </a:r>
          </a:p>
          <a:p>
            <a:pPr eaLnBrk="1" hangingPunct="1">
              <a:lnSpc>
                <a:spcPct val="90000"/>
              </a:lnSpc>
            </a:pPr>
            <a:endParaRPr lang="en-US" smtClean="0"/>
          </a:p>
        </p:txBody>
      </p:sp>
      <p:sp>
        <p:nvSpPr>
          <p:cNvPr id="18436" name="Footer Placeholder 5"/>
          <p:cNvSpPr>
            <a:spLocks noGrp="1"/>
          </p:cNvSpPr>
          <p:nvPr>
            <p:ph type="ftr" sz="quarter" idx="11"/>
          </p:nvPr>
        </p:nvSpPr>
        <p:spPr>
          <a:noFill/>
        </p:spPr>
        <p:txBody>
          <a:bodyPr/>
          <a:lstStyle/>
          <a:p>
            <a:r>
              <a:rPr lang="en-US"/>
              <a:t>T44</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800" decel="100000"/>
                                        <p:tgtEl>
                                          <p:spTgt spid="15362"/>
                                        </p:tgtEl>
                                      </p:cBhvr>
                                    </p:animEffect>
                                    <p:anim calcmode="lin" valueType="num">
                                      <p:cBhvr>
                                        <p:cTn id="8" dur="800" decel="100000" fill="hold"/>
                                        <p:tgtEl>
                                          <p:spTgt spid="15362"/>
                                        </p:tgtEl>
                                        <p:attrNameLst>
                                          <p:attrName>style.rotation</p:attrName>
                                        </p:attrNameLst>
                                      </p:cBhvr>
                                      <p:tavLst>
                                        <p:tav tm="0">
                                          <p:val>
                                            <p:fltVal val="-90"/>
                                          </p:val>
                                        </p:tav>
                                        <p:tav tm="100000">
                                          <p:val>
                                            <p:fltVal val="0"/>
                                          </p:val>
                                        </p:tav>
                                      </p:tavLst>
                                    </p:anim>
                                    <p:anim calcmode="lin" valueType="num">
                                      <p:cBhvr>
                                        <p:cTn id="9" dur="800" decel="100000" fill="hold"/>
                                        <p:tgtEl>
                                          <p:spTgt spid="15362"/>
                                        </p:tgtEl>
                                        <p:attrNameLst>
                                          <p:attrName>ppt_x</p:attrName>
                                        </p:attrNameLst>
                                      </p:cBhvr>
                                      <p:tavLst>
                                        <p:tav tm="0">
                                          <p:val>
                                            <p:strVal val="#ppt_x+0.4"/>
                                          </p:val>
                                        </p:tav>
                                        <p:tav tm="100000">
                                          <p:val>
                                            <p:strVal val="#ppt_x-0.05"/>
                                          </p:val>
                                        </p:tav>
                                      </p:tavLst>
                                    </p:anim>
                                    <p:anim calcmode="lin" valueType="num">
                                      <p:cBhvr>
                                        <p:cTn id="10" dur="800" decel="100000" fill="hold"/>
                                        <p:tgtEl>
                                          <p:spTgt spid="1536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536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536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5363">
                                            <p:txEl>
                                              <p:pRg st="0" end="0"/>
                                            </p:txEl>
                                          </p:spTgt>
                                        </p:tgtEl>
                                        <p:attrNameLst>
                                          <p:attrName>style.visibility</p:attrName>
                                        </p:attrNameLst>
                                      </p:cBhvr>
                                      <p:to>
                                        <p:strVal val="visible"/>
                                      </p:to>
                                    </p:set>
                                    <p:animEffect transition="in" filter="fade">
                                      <p:cBhvr>
                                        <p:cTn id="17" dur="1000"/>
                                        <p:tgtEl>
                                          <p:spTgt spid="15363">
                                            <p:txEl>
                                              <p:pRg st="0" end="0"/>
                                            </p:txEl>
                                          </p:spTgt>
                                        </p:tgtEl>
                                      </p:cBhvr>
                                    </p:animEffect>
                                    <p:anim calcmode="lin" valueType="num">
                                      <p:cBhvr>
                                        <p:cTn id="18" dur="10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536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5363">
                                            <p:txEl>
                                              <p:pRg st="2" end="2"/>
                                            </p:txEl>
                                          </p:spTgt>
                                        </p:tgtEl>
                                        <p:attrNameLst>
                                          <p:attrName>style.visibility</p:attrName>
                                        </p:attrNameLst>
                                      </p:cBhvr>
                                      <p:to>
                                        <p:strVal val="visible"/>
                                      </p:to>
                                    </p:set>
                                    <p:animEffect transition="in" filter="fade">
                                      <p:cBhvr>
                                        <p:cTn id="24" dur="1000"/>
                                        <p:tgtEl>
                                          <p:spTgt spid="15363">
                                            <p:txEl>
                                              <p:pRg st="2" end="2"/>
                                            </p:txEl>
                                          </p:spTgt>
                                        </p:tgtEl>
                                      </p:cBhvr>
                                    </p:animEffect>
                                    <p:anim calcmode="lin" valueType="num">
                                      <p:cBhvr>
                                        <p:cTn id="25" dur="10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536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5363">
                                            <p:txEl>
                                              <p:pRg st="3" end="3"/>
                                            </p:txEl>
                                          </p:spTgt>
                                        </p:tgtEl>
                                        <p:attrNameLst>
                                          <p:attrName>style.visibility</p:attrName>
                                        </p:attrNameLst>
                                      </p:cBhvr>
                                      <p:to>
                                        <p:strVal val="visible"/>
                                      </p:to>
                                    </p:set>
                                    <p:animEffect transition="in" filter="fade">
                                      <p:cBhvr>
                                        <p:cTn id="31" dur="1000"/>
                                        <p:tgtEl>
                                          <p:spTgt spid="15363">
                                            <p:txEl>
                                              <p:pRg st="3" end="3"/>
                                            </p:txEl>
                                          </p:spTgt>
                                        </p:tgtEl>
                                      </p:cBhvr>
                                    </p:animEffect>
                                    <p:anim calcmode="lin" valueType="num">
                                      <p:cBhvr>
                                        <p:cTn id="32" dur="10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1536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smtClean="0">
                <a:solidFill>
                  <a:srgbClr val="99FF33"/>
                </a:solidFill>
              </a:rPr>
              <a:t>Graphic Organizers</a:t>
            </a:r>
          </a:p>
        </p:txBody>
      </p:sp>
      <p:sp>
        <p:nvSpPr>
          <p:cNvPr id="16387" name="Rectangle 3"/>
          <p:cNvSpPr>
            <a:spLocks noGrp="1" noChangeArrowheads="1"/>
          </p:cNvSpPr>
          <p:nvPr>
            <p:ph type="body" sz="half" idx="1"/>
          </p:nvPr>
        </p:nvSpPr>
        <p:spPr>
          <a:xfrm>
            <a:off x="457200" y="1219200"/>
            <a:ext cx="8229600" cy="4906963"/>
          </a:xfrm>
        </p:spPr>
        <p:txBody>
          <a:bodyPr/>
          <a:lstStyle/>
          <a:p>
            <a:pPr eaLnBrk="1" hangingPunct="1"/>
            <a:r>
              <a:rPr lang="en-US" sz="2800" smtClean="0"/>
              <a:t>One way good readers find out information about a story is by using a graphic organizer. Like the one here and on page 20 of your student edition.</a:t>
            </a:r>
          </a:p>
          <a:p>
            <a:pPr eaLnBrk="1" hangingPunct="1"/>
            <a:endParaRPr lang="en-US" sz="2800" smtClean="0"/>
          </a:p>
          <a:p>
            <a:pPr eaLnBrk="1" hangingPunct="1"/>
            <a:endParaRPr lang="en-US" sz="2800" smtClean="0"/>
          </a:p>
        </p:txBody>
      </p:sp>
      <p:graphicFrame>
        <p:nvGraphicFramePr>
          <p:cNvPr id="16399" name="Group 15"/>
          <p:cNvGraphicFramePr>
            <a:graphicFrameLocks noGrp="1"/>
          </p:cNvGraphicFramePr>
          <p:nvPr>
            <p:ph sz="half" idx="2"/>
          </p:nvPr>
        </p:nvGraphicFramePr>
        <p:xfrm>
          <a:off x="838200" y="3810000"/>
          <a:ext cx="7010400" cy="2392363"/>
        </p:xfrm>
        <a:graphic>
          <a:graphicData uri="http://schemas.openxmlformats.org/drawingml/2006/table">
            <a:tbl>
              <a:tblPr/>
              <a:tblGrid>
                <a:gridCol w="3505200"/>
                <a:gridCol w="3505200"/>
              </a:tblGrid>
              <a:tr h="11979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Characters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Setting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944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20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Effect transition="in" filter="fade">
                                      <p:cBhvr>
                                        <p:cTn id="12" dur="2000"/>
                                        <p:tgtEl>
                                          <p:spTgt spid="16387">
                                            <p:txEl>
                                              <p:pRg st="0" end="0"/>
                                            </p:txEl>
                                          </p:spTgt>
                                        </p:tgtEl>
                                      </p:cBhvr>
                                    </p:animEffect>
                                  </p:childTnLst>
                                  <p:subTnLst>
                                    <p:animClr>
                                      <p:cBhvr override="childStyle">
                                        <p:cTn dur="1" fill="hold" display="0" masterRel="nextClick" afterEffect="1"/>
                                        <p:tgtEl>
                                          <p:spTgt spid="16387">
                                            <p:txEl>
                                              <p:pRg st="0" end="0"/>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0"/>
            <a:ext cx="8229600" cy="914400"/>
          </a:xfrm>
        </p:spPr>
        <p:txBody>
          <a:bodyPr/>
          <a:lstStyle/>
          <a:p>
            <a:pPr eaLnBrk="1" hangingPunct="1"/>
            <a:r>
              <a:rPr lang="en-US" b="1" smtClean="0">
                <a:solidFill>
                  <a:srgbClr val="99FF33"/>
                </a:solidFill>
              </a:rPr>
              <a:t>Graphic Organizers</a:t>
            </a:r>
          </a:p>
        </p:txBody>
      </p:sp>
      <p:pic>
        <p:nvPicPr>
          <p:cNvPr id="20483" name="Picture 6" descr="scan0005.jpg"/>
          <p:cNvPicPr>
            <a:picLocks noChangeAspect="1"/>
          </p:cNvPicPr>
          <p:nvPr/>
        </p:nvPicPr>
        <p:blipFill>
          <a:blip r:embed="rId2" cstate="print"/>
          <a:srcRect/>
          <a:stretch>
            <a:fillRect/>
          </a:stretch>
        </p:blipFill>
        <p:spPr bwMode="auto">
          <a:xfrm>
            <a:off x="228600" y="685800"/>
            <a:ext cx="8686800" cy="6172200"/>
          </a:xfrm>
          <a:prstGeom prst="rect">
            <a:avLst/>
          </a:prstGeom>
          <a:noFill/>
          <a:ln w="9525">
            <a:noFill/>
            <a:miter lim="800000"/>
            <a:headEnd/>
            <a:tailEnd/>
          </a:ln>
        </p:spPr>
      </p:pic>
      <p:sp>
        <p:nvSpPr>
          <p:cNvPr id="10" name="TextBox 9"/>
          <p:cNvSpPr txBox="1">
            <a:spLocks noChangeArrowheads="1"/>
          </p:cNvSpPr>
          <p:nvPr/>
        </p:nvSpPr>
        <p:spPr bwMode="auto">
          <a:xfrm>
            <a:off x="2209800" y="3505200"/>
            <a:ext cx="2286000" cy="369888"/>
          </a:xfrm>
          <a:prstGeom prst="rect">
            <a:avLst/>
          </a:prstGeom>
          <a:noFill/>
          <a:ln w="9525">
            <a:noFill/>
            <a:miter lim="800000"/>
            <a:headEnd/>
            <a:tailEnd/>
          </a:ln>
        </p:spPr>
        <p:txBody>
          <a:bodyPr>
            <a:spAutoFit/>
          </a:bodyPr>
          <a:lstStyle/>
          <a:p>
            <a:r>
              <a:rPr lang="en-US">
                <a:solidFill>
                  <a:srgbClr val="FF0000"/>
                </a:solidFill>
              </a:rPr>
              <a:t>Ruby</a:t>
            </a:r>
          </a:p>
        </p:txBody>
      </p:sp>
      <p:sp>
        <p:nvSpPr>
          <p:cNvPr id="11" name="TextBox 10"/>
          <p:cNvSpPr txBox="1">
            <a:spLocks noChangeArrowheads="1"/>
          </p:cNvSpPr>
          <p:nvPr/>
        </p:nvSpPr>
        <p:spPr bwMode="auto">
          <a:xfrm>
            <a:off x="2133600" y="3962400"/>
            <a:ext cx="2286000" cy="369888"/>
          </a:xfrm>
          <a:prstGeom prst="rect">
            <a:avLst/>
          </a:prstGeom>
          <a:noFill/>
          <a:ln w="9525">
            <a:noFill/>
            <a:miter lim="800000"/>
            <a:headEnd/>
            <a:tailEnd/>
          </a:ln>
        </p:spPr>
        <p:txBody>
          <a:bodyPr>
            <a:spAutoFit/>
          </a:bodyPr>
          <a:lstStyle/>
          <a:p>
            <a:r>
              <a:rPr lang="en-US">
                <a:solidFill>
                  <a:srgbClr val="FF0000"/>
                </a:solidFill>
              </a:rPr>
              <a:t> at Ruby’s school</a:t>
            </a:r>
          </a:p>
        </p:txBody>
      </p:sp>
      <p:sp>
        <p:nvSpPr>
          <p:cNvPr id="12" name="TextBox 11"/>
          <p:cNvSpPr txBox="1">
            <a:spLocks noChangeArrowheads="1"/>
          </p:cNvSpPr>
          <p:nvPr/>
        </p:nvSpPr>
        <p:spPr bwMode="auto">
          <a:xfrm>
            <a:off x="2286000" y="4419600"/>
            <a:ext cx="3733800" cy="369888"/>
          </a:xfrm>
          <a:prstGeom prst="rect">
            <a:avLst/>
          </a:prstGeom>
          <a:noFill/>
          <a:ln w="9525">
            <a:noFill/>
            <a:miter lim="800000"/>
            <a:headEnd/>
            <a:tailEnd/>
          </a:ln>
        </p:spPr>
        <p:txBody>
          <a:bodyPr>
            <a:spAutoFit/>
          </a:bodyPr>
          <a:lstStyle/>
          <a:p>
            <a:r>
              <a:rPr lang="en-US">
                <a:solidFill>
                  <a:srgbClr val="FF0000"/>
                </a:solidFill>
              </a:rPr>
              <a:t> Angela and Miss Hart</a:t>
            </a:r>
          </a:p>
        </p:txBody>
      </p:sp>
      <p:sp>
        <p:nvSpPr>
          <p:cNvPr id="13" name="TextBox 12"/>
          <p:cNvSpPr txBox="1">
            <a:spLocks noChangeArrowheads="1"/>
          </p:cNvSpPr>
          <p:nvPr/>
        </p:nvSpPr>
        <p:spPr bwMode="auto">
          <a:xfrm>
            <a:off x="2514600" y="4876800"/>
            <a:ext cx="4953000" cy="369888"/>
          </a:xfrm>
          <a:prstGeom prst="rect">
            <a:avLst/>
          </a:prstGeom>
          <a:noFill/>
          <a:ln w="9525">
            <a:noFill/>
            <a:miter lim="800000"/>
            <a:headEnd/>
            <a:tailEnd/>
          </a:ln>
        </p:spPr>
        <p:txBody>
          <a:bodyPr>
            <a:spAutoFit/>
          </a:bodyPr>
          <a:lstStyle/>
          <a:p>
            <a:r>
              <a:rPr lang="en-US">
                <a:solidFill>
                  <a:srgbClr val="FF0000"/>
                </a:solidFill>
              </a:rPr>
              <a:t> on the road to Ruby’s house</a:t>
            </a:r>
          </a:p>
        </p:txBody>
      </p:sp>
      <p:sp>
        <p:nvSpPr>
          <p:cNvPr id="14" name="TextBox 13"/>
          <p:cNvSpPr txBox="1">
            <a:spLocks noChangeArrowheads="1"/>
          </p:cNvSpPr>
          <p:nvPr/>
        </p:nvSpPr>
        <p:spPr bwMode="auto">
          <a:xfrm>
            <a:off x="1828800" y="2438400"/>
            <a:ext cx="2209800" cy="923925"/>
          </a:xfrm>
          <a:prstGeom prst="rect">
            <a:avLst/>
          </a:prstGeom>
          <a:noFill/>
          <a:ln w="9525">
            <a:noFill/>
            <a:miter lim="800000"/>
            <a:headEnd/>
            <a:tailEnd/>
          </a:ln>
        </p:spPr>
        <p:txBody>
          <a:bodyPr>
            <a:spAutoFit/>
          </a:bodyPr>
          <a:lstStyle/>
          <a:p>
            <a:r>
              <a:rPr lang="en-US">
                <a:solidFill>
                  <a:srgbClr val="FF0000"/>
                </a:solidFill>
              </a:rPr>
              <a:t>Ruby</a:t>
            </a:r>
          </a:p>
          <a:p>
            <a:r>
              <a:rPr lang="en-US">
                <a:solidFill>
                  <a:srgbClr val="FF0000"/>
                </a:solidFill>
              </a:rPr>
              <a:t>Angela</a:t>
            </a:r>
          </a:p>
          <a:p>
            <a:r>
              <a:rPr lang="en-US">
                <a:solidFill>
                  <a:srgbClr val="FF0000"/>
                </a:solidFill>
              </a:rPr>
              <a:t>Miss Hart</a:t>
            </a:r>
          </a:p>
        </p:txBody>
      </p:sp>
      <p:sp>
        <p:nvSpPr>
          <p:cNvPr id="15" name="TextBox 14"/>
          <p:cNvSpPr txBox="1">
            <a:spLocks noChangeArrowheads="1"/>
          </p:cNvSpPr>
          <p:nvPr/>
        </p:nvSpPr>
        <p:spPr bwMode="auto">
          <a:xfrm>
            <a:off x="5257800" y="2438400"/>
            <a:ext cx="2209800" cy="646113"/>
          </a:xfrm>
          <a:prstGeom prst="rect">
            <a:avLst/>
          </a:prstGeom>
          <a:noFill/>
          <a:ln w="9525">
            <a:noFill/>
            <a:miter lim="800000"/>
            <a:headEnd/>
            <a:tailEnd/>
          </a:ln>
        </p:spPr>
        <p:txBody>
          <a:bodyPr>
            <a:spAutoFit/>
          </a:bodyPr>
          <a:lstStyle/>
          <a:p>
            <a:r>
              <a:rPr lang="en-US">
                <a:solidFill>
                  <a:srgbClr val="FF0000"/>
                </a:solidFill>
              </a:rPr>
              <a:t>Ruby’s school</a:t>
            </a:r>
          </a:p>
          <a:p>
            <a:endParaRPr 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20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 calcmode="lin" valueType="num">
                                      <p:cBhvr additive="base">
                                        <p:cTn id="12"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4">
                                            <p:txEl>
                                              <p:pRg st="1" end="1"/>
                                            </p:txEl>
                                          </p:spTgt>
                                        </p:tgtEl>
                                        <p:attrNameLst>
                                          <p:attrName>style.visibility</p:attrName>
                                        </p:attrNameLst>
                                      </p:cBhvr>
                                      <p:to>
                                        <p:strVal val="visible"/>
                                      </p:to>
                                    </p:set>
                                    <p:anim calcmode="lin" valueType="num">
                                      <p:cBhvr additive="base">
                                        <p:cTn id="1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xEl>
                                              <p:pRg st="2" end="2"/>
                                            </p:txEl>
                                          </p:spTgt>
                                        </p:tgtEl>
                                        <p:attrNameLst>
                                          <p:attrName>style.visibility</p:attrName>
                                        </p:attrNameLst>
                                      </p:cBhvr>
                                      <p:to>
                                        <p:strVal val="visible"/>
                                      </p:to>
                                    </p:set>
                                    <p:anim calcmode="lin" valueType="num">
                                      <p:cBhvr additive="base">
                                        <p:cTn id="24"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5">
                                            <p:txEl>
                                              <p:pRg st="0" end="0"/>
                                            </p:txEl>
                                          </p:spTgt>
                                        </p:tgtEl>
                                        <p:attrNameLst>
                                          <p:attrName>style.visibility</p:attrName>
                                        </p:attrNameLst>
                                      </p:cBhvr>
                                      <p:to>
                                        <p:strVal val="visible"/>
                                      </p:to>
                                    </p:set>
                                    <p:anim calcmode="lin" valueType="num">
                                      <p:cBhvr additive="base">
                                        <p:cTn id="30"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 calcmode="lin" valueType="num">
                                      <p:cBhvr additive="base">
                                        <p:cTn id="36"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 calcmode="lin" valueType="num">
                                      <p:cBhvr additive="base">
                                        <p:cTn id="4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 calcmode="lin" valueType="num">
                                      <p:cBhvr additive="base">
                                        <p:cTn id="4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3">
                                            <p:txEl>
                                              <p:pRg st="0" end="0"/>
                                            </p:txEl>
                                          </p:spTgt>
                                        </p:tgtEl>
                                        <p:attrNameLst>
                                          <p:attrName>style.visibility</p:attrName>
                                        </p:attrNameLst>
                                      </p:cBhvr>
                                      <p:to>
                                        <p:strVal val="visible"/>
                                      </p:to>
                                    </p:set>
                                    <p:anim calcmode="lin" valueType="num">
                                      <p:cBhvr additive="base">
                                        <p:cTn id="5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0" grpId="0" build="p"/>
      <p:bldP spid="11" grpId="0" build="p"/>
      <p:bldP spid="12" grpId="0" build="p"/>
      <p:bldP spid="13" grpId="0" build="p"/>
      <p:bldP spid="14" grpId="0" build="p"/>
      <p:bldP spid="1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3</a:t>
            </a:r>
            <a:endParaRPr lang="en-US" dirty="0"/>
          </a:p>
        </p:txBody>
      </p:sp>
      <p:sp>
        <p:nvSpPr>
          <p:cNvPr id="5" name="Content Placeholder 4"/>
          <p:cNvSpPr>
            <a:spLocks noGrp="1"/>
          </p:cNvSpPr>
          <p:nvPr>
            <p:ph idx="1"/>
          </p:nvPr>
        </p:nvSpPr>
        <p:spPr/>
        <p:txBody>
          <a:bodyPr/>
          <a:lstStyle/>
          <a:p>
            <a:pPr>
              <a:buNone/>
            </a:pPr>
            <a:r>
              <a:rPr lang="en-US" dirty="0" smtClean="0"/>
              <a:t>I will organize words </a:t>
            </a:r>
            <a:r>
              <a:rPr lang="en-US" dirty="0" smtClean="0"/>
              <a:t>in “Alphabetical Order”.</a:t>
            </a:r>
            <a:endParaRPr lang="en-US" dirty="0" smtClean="0"/>
          </a:p>
          <a:p>
            <a:pPr>
              <a:buNone/>
            </a:pPr>
            <a:endParaRPr lang="en-US" dirty="0" smtClean="0"/>
          </a:p>
          <a:p>
            <a:pPr>
              <a:buNone/>
            </a:pPr>
            <a:r>
              <a:rPr lang="en-US" dirty="0" smtClean="0"/>
              <a:t>I will learn how to answer an </a:t>
            </a:r>
            <a:r>
              <a:rPr lang="en-US" smtClean="0"/>
              <a:t>open-ended question.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52400"/>
            <a:ext cx="6870700" cy="914400"/>
          </a:xfrm>
          <a:solidFill>
            <a:schemeClr val="bg1">
              <a:lumMod val="40000"/>
              <a:lumOff val="60000"/>
            </a:schemeClr>
          </a:solidFill>
        </p:spPr>
        <p:txBody>
          <a:bodyPr/>
          <a:lstStyle/>
          <a:p>
            <a:pPr marL="484632" indent="0" fontAlgn="auto">
              <a:spcAft>
                <a:spcPts val="0"/>
              </a:spcAft>
              <a:defRPr/>
            </a:pPr>
            <a:r>
              <a:rPr lang="en-US" dirty="0" smtClean="0">
                <a:solidFill>
                  <a:schemeClr val="accent1">
                    <a:tint val="83000"/>
                    <a:satMod val="150000"/>
                  </a:schemeClr>
                </a:solidFill>
              </a:rPr>
              <a:t>Alphabetical Order</a:t>
            </a:r>
          </a:p>
        </p:txBody>
      </p:sp>
      <p:sp>
        <p:nvSpPr>
          <p:cNvPr id="18435" name="Rectangle 3"/>
          <p:cNvSpPr>
            <a:spLocks noGrp="1" noChangeArrowheads="1"/>
          </p:cNvSpPr>
          <p:nvPr>
            <p:ph idx="1"/>
          </p:nvPr>
        </p:nvSpPr>
        <p:spPr>
          <a:xfrm>
            <a:off x="685800" y="1447800"/>
            <a:ext cx="7696200" cy="4038600"/>
          </a:xfrm>
        </p:spPr>
        <p:txBody>
          <a:bodyPr/>
          <a:lstStyle/>
          <a:p>
            <a:pPr>
              <a:lnSpc>
                <a:spcPct val="90000"/>
              </a:lnSpc>
            </a:pPr>
            <a:r>
              <a:rPr lang="en-US" sz="2800" smtClean="0"/>
              <a:t>Also known as, ABC order!</a:t>
            </a:r>
          </a:p>
          <a:p>
            <a:pPr>
              <a:lnSpc>
                <a:spcPct val="90000"/>
              </a:lnSpc>
            </a:pPr>
            <a:r>
              <a:rPr lang="en-US" sz="2800" smtClean="0"/>
              <a:t>One way to organize words is to put them in ABC order, or the order of letters in the alphabet. The words in the dictionary appear in ABC order so that it is easier for us to find them!</a:t>
            </a:r>
          </a:p>
          <a:p>
            <a:pPr>
              <a:lnSpc>
                <a:spcPct val="90000"/>
              </a:lnSpc>
            </a:pPr>
            <a:r>
              <a:rPr lang="en-US" sz="2800" smtClean="0"/>
              <a:t>Other items that are in ABC order: Thesaurus, Encyclopedia, and Phone book</a:t>
            </a:r>
          </a:p>
        </p:txBody>
      </p:sp>
      <p:sp>
        <p:nvSpPr>
          <p:cNvPr id="21508" name="Footer Placeholder 5"/>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n-US" smtClean="0"/>
              <a:t>t66-67</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fade">
                                      <p:cBhvr>
                                        <p:cTn id="7" dur="768" decel="100000"/>
                                        <p:tgtEl>
                                          <p:spTgt spid="18434"/>
                                        </p:tgtEl>
                                      </p:cBhvr>
                                    </p:animEffect>
                                    <p:animScale>
                                      <p:cBhvr>
                                        <p:cTn id="8" dur="768" decel="100000"/>
                                        <p:tgtEl>
                                          <p:spTgt spid="18434"/>
                                        </p:tgtEl>
                                      </p:cBhvr>
                                      <p:from x="10000" y="10000"/>
                                      <p:to x="200000" y="450000"/>
                                    </p:animScale>
                                    <p:animScale>
                                      <p:cBhvr>
                                        <p:cTn id="9" dur="1230" accel="100000" fill="hold">
                                          <p:stCondLst>
                                            <p:cond delay="768"/>
                                          </p:stCondLst>
                                        </p:cTn>
                                        <p:tgtEl>
                                          <p:spTgt spid="18434"/>
                                        </p:tgtEl>
                                      </p:cBhvr>
                                      <p:from x="200000" y="450000"/>
                                      <p:to x="100000" y="100000"/>
                                    </p:animScale>
                                    <p:set>
                                      <p:cBhvr>
                                        <p:cTn id="10" dur="768" fill="hold"/>
                                        <p:tgtEl>
                                          <p:spTgt spid="18434"/>
                                        </p:tgtEl>
                                        <p:attrNameLst>
                                          <p:attrName>ppt_x</p:attrName>
                                        </p:attrNameLst>
                                      </p:cBhvr>
                                      <p:to>
                                        <p:strVal val="(0.5)"/>
                                      </p:to>
                                    </p:set>
                                    <p:anim from="(0.5)" to="(#ppt_x)" calcmode="lin" valueType="num">
                                      <p:cBhvr>
                                        <p:cTn id="11" dur="1230" accel="100000" fill="hold">
                                          <p:stCondLst>
                                            <p:cond delay="768"/>
                                          </p:stCondLst>
                                        </p:cTn>
                                        <p:tgtEl>
                                          <p:spTgt spid="18434"/>
                                        </p:tgtEl>
                                        <p:attrNameLst>
                                          <p:attrName>ppt_x</p:attrName>
                                        </p:attrNameLst>
                                      </p:cBhvr>
                                    </p:anim>
                                    <p:set>
                                      <p:cBhvr>
                                        <p:cTn id="12" dur="768" fill="hold"/>
                                        <p:tgtEl>
                                          <p:spTgt spid="18434"/>
                                        </p:tgtEl>
                                        <p:attrNameLst>
                                          <p:attrName>ppt_y</p:attrName>
                                        </p:attrNameLst>
                                      </p:cBhvr>
                                      <p:to>
                                        <p:strVal val="(#ppt_y+0.4)"/>
                                      </p:to>
                                    </p:set>
                                    <p:anim from="(#ppt_y+0.4)" to="(#ppt_y)" calcmode="lin" valueType="num">
                                      <p:cBhvr>
                                        <p:cTn id="13" dur="1230" accel="100000" fill="hold">
                                          <p:stCondLst>
                                            <p:cond delay="768"/>
                                          </p:stCondLst>
                                        </p:cTn>
                                        <p:tgtEl>
                                          <p:spTgt spid="1843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8435">
                                            <p:txEl>
                                              <p:pRg st="0" end="0"/>
                                            </p:txEl>
                                          </p:spTgt>
                                        </p:tgtEl>
                                        <p:attrNameLst>
                                          <p:attrName>style.visibility</p:attrName>
                                        </p:attrNameLst>
                                      </p:cBhvr>
                                      <p:to>
                                        <p:strVal val="visible"/>
                                      </p:to>
                                    </p:set>
                                    <p:anim calcmode="lin" valueType="num">
                                      <p:cBhvr>
                                        <p:cTn id="18" dur="500" fill="hold"/>
                                        <p:tgtEl>
                                          <p:spTgt spid="18435">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8435">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843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18435">
                                            <p:txEl>
                                              <p:pRg st="1" end="1"/>
                                            </p:txEl>
                                          </p:spTgt>
                                        </p:tgtEl>
                                        <p:attrNameLst>
                                          <p:attrName>style.visibility</p:attrName>
                                        </p:attrNameLst>
                                      </p:cBhvr>
                                      <p:to>
                                        <p:strVal val="visible"/>
                                      </p:to>
                                    </p:set>
                                    <p:anim calcmode="lin" valueType="num">
                                      <p:cBhvr>
                                        <p:cTn id="25" dur="500" fill="hold"/>
                                        <p:tgtEl>
                                          <p:spTgt spid="18435">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18435">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18435">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18435">
                                            <p:txEl>
                                              <p:pRg st="2" end="2"/>
                                            </p:txEl>
                                          </p:spTgt>
                                        </p:tgtEl>
                                        <p:attrNameLst>
                                          <p:attrName>style.visibility</p:attrName>
                                        </p:attrNameLst>
                                      </p:cBhvr>
                                      <p:to>
                                        <p:strVal val="visible"/>
                                      </p:to>
                                    </p:set>
                                    <p:anim calcmode="lin" valueType="num">
                                      <p:cBhvr>
                                        <p:cTn id="32" dur="500" fill="hold"/>
                                        <p:tgtEl>
                                          <p:spTgt spid="18435">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18435">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184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52400"/>
            <a:ext cx="6870700" cy="838200"/>
          </a:xfrm>
          <a:solidFill>
            <a:schemeClr val="bg1">
              <a:lumMod val="40000"/>
              <a:lumOff val="60000"/>
            </a:schemeClr>
          </a:solidFill>
        </p:spPr>
        <p:txBody>
          <a:bodyPr/>
          <a:lstStyle/>
          <a:p>
            <a:pPr marL="484632" indent="0" fontAlgn="auto">
              <a:spcAft>
                <a:spcPts val="0"/>
              </a:spcAft>
              <a:defRPr/>
            </a:pPr>
            <a:r>
              <a:rPr lang="en-US" dirty="0" smtClean="0">
                <a:solidFill>
                  <a:schemeClr val="accent1">
                    <a:tint val="83000"/>
                    <a:satMod val="150000"/>
                  </a:schemeClr>
                </a:solidFill>
              </a:rPr>
              <a:t>Alphabetical Order</a:t>
            </a:r>
          </a:p>
        </p:txBody>
      </p:sp>
      <p:sp>
        <p:nvSpPr>
          <p:cNvPr id="19459" name="Rectangle 3"/>
          <p:cNvSpPr>
            <a:spLocks noGrp="1" noChangeArrowheads="1"/>
          </p:cNvSpPr>
          <p:nvPr>
            <p:ph idx="1"/>
          </p:nvPr>
        </p:nvSpPr>
        <p:spPr>
          <a:xfrm>
            <a:off x="457200" y="1882775"/>
            <a:ext cx="8229600" cy="4572000"/>
          </a:xfrm>
        </p:spPr>
        <p:txBody>
          <a:bodyPr/>
          <a:lstStyle/>
          <a:p>
            <a:pPr>
              <a:lnSpc>
                <a:spcPct val="90000"/>
              </a:lnSpc>
            </a:pPr>
            <a:r>
              <a:rPr lang="en-US" sz="2800" smtClean="0"/>
              <a:t>Tell me your ABCs.</a:t>
            </a:r>
          </a:p>
          <a:p>
            <a:pPr>
              <a:lnSpc>
                <a:spcPct val="90000"/>
              </a:lnSpc>
            </a:pPr>
            <a:r>
              <a:rPr lang="en-US" sz="2800" smtClean="0"/>
              <a:t>A B C D E F G H I J K L M N O P Q U R S T U V W X Y and Z!</a:t>
            </a:r>
          </a:p>
          <a:p>
            <a:pPr>
              <a:lnSpc>
                <a:spcPct val="90000"/>
              </a:lnSpc>
            </a:pPr>
            <a:r>
              <a:rPr lang="en-US" sz="2800" smtClean="0"/>
              <a:t>It’s a good idea to think about whether the word you are going to look up is in the beginning, middle, or the end of the alphabet so you can look at the beginning, middle, or end of the book.</a:t>
            </a:r>
          </a:p>
        </p:txBody>
      </p:sp>
      <p:sp>
        <p:nvSpPr>
          <p:cNvPr id="22532" name="Text Box 4"/>
          <p:cNvSpPr txBox="1">
            <a:spLocks noChangeArrowheads="1"/>
          </p:cNvSpPr>
          <p:nvPr/>
        </p:nvSpPr>
        <p:spPr bwMode="auto">
          <a:xfrm>
            <a:off x="6537325" y="5680075"/>
            <a:ext cx="619125" cy="366713"/>
          </a:xfrm>
          <a:prstGeom prst="rect">
            <a:avLst/>
          </a:prstGeom>
          <a:noFill/>
          <a:ln w="9525">
            <a:noFill/>
            <a:miter lim="800000"/>
            <a:headEnd/>
            <a:tailEnd/>
          </a:ln>
        </p:spPr>
        <p:txBody>
          <a:bodyPr wrap="none">
            <a:spAutoFit/>
          </a:bodyPr>
          <a:lstStyle/>
          <a:p>
            <a:r>
              <a:rPr lang="en-US"/>
              <a:t>T66</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fade">
                                      <p:cBhvr>
                                        <p:cTn id="7" dur="1000"/>
                                        <p:tgtEl>
                                          <p:spTgt spid="19458"/>
                                        </p:tgtEl>
                                      </p:cBhvr>
                                    </p:animEffect>
                                    <p:anim calcmode="lin" valueType="num">
                                      <p:cBhvr>
                                        <p:cTn id="8" dur="1000" fill="hold"/>
                                        <p:tgtEl>
                                          <p:spTgt spid="19458"/>
                                        </p:tgtEl>
                                        <p:attrNameLst>
                                          <p:attrName>ppt_x</p:attrName>
                                        </p:attrNameLst>
                                      </p:cBhvr>
                                      <p:tavLst>
                                        <p:tav tm="0">
                                          <p:val>
                                            <p:strVal val="#ppt_x"/>
                                          </p:val>
                                        </p:tav>
                                        <p:tav tm="100000">
                                          <p:val>
                                            <p:strVal val="#ppt_x"/>
                                          </p:val>
                                        </p:tav>
                                      </p:tavLst>
                                    </p:anim>
                                    <p:anim calcmode="lin" valueType="num">
                                      <p:cBhvr>
                                        <p:cTn id="9" dur="898" decel="100000" fill="hold"/>
                                        <p:tgtEl>
                                          <p:spTgt spid="19458"/>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945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9459">
                                            <p:txEl>
                                              <p:pRg st="0" end="0"/>
                                            </p:txEl>
                                          </p:spTgt>
                                        </p:tgtEl>
                                        <p:attrNameLst>
                                          <p:attrName>style.visibility</p:attrName>
                                        </p:attrNameLst>
                                      </p:cBhvr>
                                      <p:to>
                                        <p:strVal val="visible"/>
                                      </p:to>
                                    </p:set>
                                    <p:animEffect transition="in" filter="fade">
                                      <p:cBhvr>
                                        <p:cTn id="15" dur="1000"/>
                                        <p:tgtEl>
                                          <p:spTgt spid="19459">
                                            <p:txEl>
                                              <p:pRg st="0" end="0"/>
                                            </p:txEl>
                                          </p:spTgt>
                                        </p:tgtEl>
                                      </p:cBhvr>
                                    </p:animEffect>
                                    <p:anim calcmode="lin" valueType="num">
                                      <p:cBhvr>
                                        <p:cTn id="16" dur="10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945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945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9459">
                                            <p:txEl>
                                              <p:pRg st="1" end="1"/>
                                            </p:txEl>
                                          </p:spTgt>
                                        </p:tgtEl>
                                        <p:attrNameLst>
                                          <p:attrName>style.visibility</p:attrName>
                                        </p:attrNameLst>
                                      </p:cBhvr>
                                      <p:to>
                                        <p:strVal val="visible"/>
                                      </p:to>
                                    </p:set>
                                    <p:animEffect transition="in" filter="fade">
                                      <p:cBhvr>
                                        <p:cTn id="23" dur="1000"/>
                                        <p:tgtEl>
                                          <p:spTgt spid="19459">
                                            <p:txEl>
                                              <p:pRg st="1" end="1"/>
                                            </p:txEl>
                                          </p:spTgt>
                                        </p:tgtEl>
                                      </p:cBhvr>
                                    </p:animEffect>
                                    <p:anim calcmode="lin" valueType="num">
                                      <p:cBhvr>
                                        <p:cTn id="24" dur="10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945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945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9459">
                                            <p:txEl>
                                              <p:pRg st="2" end="2"/>
                                            </p:txEl>
                                          </p:spTgt>
                                        </p:tgtEl>
                                        <p:attrNameLst>
                                          <p:attrName>style.visibility</p:attrName>
                                        </p:attrNameLst>
                                      </p:cBhvr>
                                      <p:to>
                                        <p:strVal val="visible"/>
                                      </p:to>
                                    </p:set>
                                    <p:animEffect transition="in" filter="fade">
                                      <p:cBhvr>
                                        <p:cTn id="31" dur="1000"/>
                                        <p:tgtEl>
                                          <p:spTgt spid="19459">
                                            <p:txEl>
                                              <p:pRg st="2" end="2"/>
                                            </p:txEl>
                                          </p:spTgt>
                                        </p:tgtEl>
                                      </p:cBhvr>
                                    </p:animEffect>
                                    <p:anim calcmode="lin" valueType="num">
                                      <p:cBhvr>
                                        <p:cTn id="32" dur="10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9459">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9459">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52400"/>
            <a:ext cx="6870700" cy="685800"/>
          </a:xfrm>
          <a:solidFill>
            <a:schemeClr val="bg1">
              <a:lumMod val="40000"/>
              <a:lumOff val="60000"/>
            </a:schemeClr>
          </a:solidFill>
        </p:spPr>
        <p:txBody>
          <a:bodyPr>
            <a:normAutofit fontScale="90000"/>
          </a:bodyPr>
          <a:lstStyle/>
          <a:p>
            <a:pPr marL="484632" indent="0" fontAlgn="auto">
              <a:spcAft>
                <a:spcPts val="0"/>
              </a:spcAft>
              <a:defRPr/>
            </a:pPr>
            <a:r>
              <a:rPr lang="en-US" dirty="0" smtClean="0">
                <a:solidFill>
                  <a:schemeClr val="accent1">
                    <a:tint val="83000"/>
                    <a:satMod val="150000"/>
                  </a:schemeClr>
                </a:solidFill>
              </a:rPr>
              <a:t>Alphabetical Order</a:t>
            </a:r>
          </a:p>
        </p:txBody>
      </p:sp>
      <p:sp>
        <p:nvSpPr>
          <p:cNvPr id="20483" name="Rectangle 3"/>
          <p:cNvSpPr>
            <a:spLocks noGrp="1" noChangeArrowheads="1"/>
          </p:cNvSpPr>
          <p:nvPr>
            <p:ph idx="1"/>
          </p:nvPr>
        </p:nvSpPr>
        <p:spPr>
          <a:xfrm>
            <a:off x="457200" y="1882775"/>
            <a:ext cx="8229600" cy="4572000"/>
          </a:xfrm>
        </p:spPr>
        <p:txBody>
          <a:bodyPr/>
          <a:lstStyle/>
          <a:p>
            <a:r>
              <a:rPr lang="en-US" smtClean="0"/>
              <a:t>A B C D E F G </a:t>
            </a:r>
            <a:r>
              <a:rPr lang="en-US" b="1" smtClean="0"/>
              <a:t>H</a:t>
            </a:r>
            <a:r>
              <a:rPr lang="en-US" smtClean="0"/>
              <a:t> </a:t>
            </a:r>
            <a:r>
              <a:rPr lang="en-US" b="1" smtClean="0"/>
              <a:t>I</a:t>
            </a:r>
            <a:r>
              <a:rPr lang="en-US" smtClean="0"/>
              <a:t> J K L M N O P Q U R </a:t>
            </a:r>
            <a:r>
              <a:rPr lang="en-US" b="1" smtClean="0"/>
              <a:t>S T</a:t>
            </a:r>
            <a:r>
              <a:rPr lang="en-US" smtClean="0"/>
              <a:t> U V W X Y and Z!</a:t>
            </a:r>
          </a:p>
          <a:p>
            <a:pPr>
              <a:buFontTx/>
              <a:buNone/>
            </a:pPr>
            <a:endParaRPr lang="en-US" smtClean="0"/>
          </a:p>
          <a:p>
            <a:pPr>
              <a:buFontTx/>
              <a:buNone/>
            </a:pPr>
            <a:r>
              <a:rPr lang="en-US" smtClean="0"/>
              <a:t>ABCDEFGH – BEGINNING</a:t>
            </a:r>
          </a:p>
          <a:p>
            <a:pPr>
              <a:buFontTx/>
              <a:buNone/>
            </a:pPr>
            <a:r>
              <a:rPr lang="en-US" smtClean="0"/>
              <a:t>IJKLMNOPQURS- MIDDLE</a:t>
            </a:r>
          </a:p>
          <a:p>
            <a:pPr>
              <a:buFontTx/>
              <a:buNone/>
            </a:pPr>
            <a:r>
              <a:rPr lang="en-US" smtClean="0"/>
              <a:t>TUVWXYZ- END</a:t>
            </a:r>
          </a:p>
          <a:p>
            <a:pPr>
              <a:buFontTx/>
              <a:buNone/>
            </a:pPr>
            <a:endParaRPr lang="en-US" smtClean="0"/>
          </a:p>
        </p:txBody>
      </p:sp>
      <p:sp>
        <p:nvSpPr>
          <p:cNvPr id="23556" name="Footer Placeholder 5"/>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n-US" smtClean="0"/>
              <a:t>t66-67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1000"/>
                                        <p:tgtEl>
                                          <p:spTgt spid="20482"/>
                                        </p:tgtEl>
                                      </p:cBhvr>
                                    </p:animEffect>
                                    <p:anim calcmode="lin" valueType="num">
                                      <p:cBhvr>
                                        <p:cTn id="8" dur="1000" fill="hold"/>
                                        <p:tgtEl>
                                          <p:spTgt spid="20482"/>
                                        </p:tgtEl>
                                        <p:attrNameLst>
                                          <p:attrName>ppt_x</p:attrName>
                                        </p:attrNameLst>
                                      </p:cBhvr>
                                      <p:tavLst>
                                        <p:tav tm="0">
                                          <p:val>
                                            <p:strVal val="#ppt_x"/>
                                          </p:val>
                                        </p:tav>
                                        <p:tav tm="100000">
                                          <p:val>
                                            <p:strVal val="#ppt_x"/>
                                          </p:val>
                                        </p:tav>
                                      </p:tavLst>
                                    </p:anim>
                                    <p:anim calcmode="lin" valueType="num">
                                      <p:cBhvr>
                                        <p:cTn id="9" dur="1000" fill="hold"/>
                                        <p:tgtEl>
                                          <p:spTgt spid="2048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20483">
                                            <p:txEl>
                                              <p:pRg st="4" end="4"/>
                                            </p:txEl>
                                          </p:spTgt>
                                        </p:tgtEl>
                                        <p:attrNameLst>
                                          <p:attrName>style.visibility</p:attrName>
                                        </p:attrNameLst>
                                      </p:cBhvr>
                                      <p:to>
                                        <p:strVal val="visible"/>
                                      </p:to>
                                    </p:set>
                                    <p:anim calcmode="lin" valueType="num">
                                      <p:cBhvr additive="base">
                                        <p:cTn id="14" dur="1000" fill="hold">
                                          <p:stCondLst>
                                            <p:cond delay="0"/>
                                          </p:stCondLst>
                                        </p:cTn>
                                        <p:tgtEl>
                                          <p:spTgt spid="20483">
                                            <p:txEl>
                                              <p:pRg st="4" end="4"/>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2048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20483">
                                            <p:txEl>
                                              <p:pRg st="3" end="3"/>
                                            </p:txEl>
                                          </p:spTgt>
                                        </p:tgtEl>
                                        <p:attrNameLst>
                                          <p:attrName>style.visibility</p:attrName>
                                        </p:attrNameLst>
                                      </p:cBhvr>
                                      <p:to>
                                        <p:strVal val="visible"/>
                                      </p:to>
                                    </p:set>
                                    <p:anim calcmode="lin" valueType="num">
                                      <p:cBhvr additive="base">
                                        <p:cTn id="20" dur="1000" fill="hold">
                                          <p:stCondLst>
                                            <p:cond delay="0"/>
                                          </p:stCondLst>
                                        </p:cTn>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21" dur="1000" fill="hold">
                                          <p:stCondLst>
                                            <p:cond delay="0"/>
                                          </p:stCondLst>
                                        </p:cTn>
                                        <p:tgtEl>
                                          <p:spTgt spid="2048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20483">
                                            <p:txEl>
                                              <p:pRg st="2" end="2"/>
                                            </p:txEl>
                                          </p:spTgt>
                                        </p:tgtEl>
                                        <p:attrNameLst>
                                          <p:attrName>style.visibility</p:attrName>
                                        </p:attrNameLst>
                                      </p:cBhvr>
                                      <p:to>
                                        <p:strVal val="visible"/>
                                      </p:to>
                                    </p:set>
                                    <p:anim calcmode="lin" valueType="num">
                                      <p:cBhvr additive="base">
                                        <p:cTn id="26" dur="1000" fill="hold">
                                          <p:stCondLst>
                                            <p:cond delay="0"/>
                                          </p:stCondLst>
                                        </p:cTn>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27" dur="1000" fill="hold">
                                          <p:stCondLst>
                                            <p:cond delay="0"/>
                                          </p:stCondLst>
                                        </p:cTn>
                                        <p:tgtEl>
                                          <p:spTgt spid="2048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1" fill="hold" grpId="0" nodeType="clickEffect">
                                  <p:stCondLst>
                                    <p:cond delay="0"/>
                                  </p:stCondLst>
                                  <p:childTnLst>
                                    <p:set>
                                      <p:cBhvr>
                                        <p:cTn id="31" dur="1" fill="hold">
                                          <p:stCondLst>
                                            <p:cond delay="0"/>
                                          </p:stCondLst>
                                        </p:cTn>
                                        <p:tgtEl>
                                          <p:spTgt spid="20483">
                                            <p:txEl>
                                              <p:pRg st="0" end="0"/>
                                            </p:txEl>
                                          </p:spTgt>
                                        </p:tgtEl>
                                        <p:attrNameLst>
                                          <p:attrName>style.visibility</p:attrName>
                                        </p:attrNameLst>
                                      </p:cBhvr>
                                      <p:to>
                                        <p:strVal val="visible"/>
                                      </p:to>
                                    </p:set>
                                    <p:anim calcmode="lin" valueType="num">
                                      <p:cBhvr additive="base">
                                        <p:cTn id="32" dur="1000" fill="hold">
                                          <p:stCondLst>
                                            <p:cond delay="0"/>
                                          </p:stCondLst>
                                        </p:cTn>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33" dur="1000" fill="hold">
                                          <p:stCondLst>
                                            <p:cond delay="0"/>
                                          </p:stCondLst>
                                        </p:cTn>
                                        <p:tgtEl>
                                          <p:spTgt spid="2048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rev="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152400"/>
            <a:ext cx="6870700" cy="838200"/>
          </a:xfrm>
          <a:solidFill>
            <a:schemeClr val="bg1">
              <a:lumMod val="40000"/>
              <a:lumOff val="60000"/>
            </a:schemeClr>
          </a:solidFill>
        </p:spPr>
        <p:txBody>
          <a:bodyPr/>
          <a:lstStyle/>
          <a:p>
            <a:pPr marL="484632" indent="0" fontAlgn="auto">
              <a:spcAft>
                <a:spcPts val="0"/>
              </a:spcAft>
              <a:defRPr/>
            </a:pPr>
            <a:r>
              <a:rPr lang="en-US" dirty="0" smtClean="0">
                <a:solidFill>
                  <a:schemeClr val="accent1">
                    <a:tint val="83000"/>
                    <a:satMod val="150000"/>
                  </a:schemeClr>
                </a:solidFill>
              </a:rPr>
              <a:t>Alphabetical Order</a:t>
            </a:r>
          </a:p>
        </p:txBody>
      </p:sp>
      <p:sp>
        <p:nvSpPr>
          <p:cNvPr id="21507" name="Rectangle 3"/>
          <p:cNvSpPr>
            <a:spLocks noGrp="1" noChangeArrowheads="1"/>
          </p:cNvSpPr>
          <p:nvPr>
            <p:ph idx="1"/>
          </p:nvPr>
        </p:nvSpPr>
        <p:spPr>
          <a:xfrm>
            <a:off x="457200" y="1882775"/>
            <a:ext cx="8229600" cy="4572000"/>
          </a:xfrm>
        </p:spPr>
        <p:txBody>
          <a:bodyPr/>
          <a:lstStyle/>
          <a:p>
            <a:r>
              <a:rPr lang="en-US" sz="2800" smtClean="0"/>
              <a:t>Where would I find the word </a:t>
            </a:r>
            <a:r>
              <a:rPr lang="en-US" sz="2800" i="1" smtClean="0"/>
              <a:t>zoo?</a:t>
            </a:r>
            <a:r>
              <a:rPr lang="en-US" sz="2800" smtClean="0"/>
              <a:t>:   beginning, middle, or end</a:t>
            </a:r>
          </a:p>
          <a:p>
            <a:r>
              <a:rPr lang="en-US" sz="2800" smtClean="0"/>
              <a:t>Where would I find the word </a:t>
            </a:r>
            <a:r>
              <a:rPr lang="en-US" sz="2800" i="1" smtClean="0"/>
              <a:t>lane</a:t>
            </a:r>
            <a:r>
              <a:rPr lang="en-US" sz="2800" smtClean="0"/>
              <a:t>?:</a:t>
            </a:r>
          </a:p>
          <a:p>
            <a:pPr>
              <a:buFontTx/>
              <a:buNone/>
            </a:pPr>
            <a:r>
              <a:rPr lang="en-US" sz="2800" smtClean="0"/>
              <a:t>	beginning, middle, or end</a:t>
            </a:r>
          </a:p>
          <a:p>
            <a:pPr>
              <a:buFontTx/>
              <a:buNone/>
            </a:pPr>
            <a:r>
              <a:rPr lang="en-US" sz="2800" smtClean="0"/>
              <a:t>Which word would come first </a:t>
            </a:r>
            <a:r>
              <a:rPr lang="en-US" sz="2800" i="1" smtClean="0"/>
              <a:t>great or blue?</a:t>
            </a:r>
          </a:p>
          <a:p>
            <a:pPr>
              <a:buFontTx/>
              <a:buNone/>
            </a:pPr>
            <a:r>
              <a:rPr lang="en-US" sz="2800" smtClean="0"/>
              <a:t>Which word would come after </a:t>
            </a:r>
            <a:r>
              <a:rPr lang="en-US" sz="2800" i="1" smtClean="0"/>
              <a:t>blue?: Aim or Can?</a:t>
            </a:r>
            <a:endParaRPr lang="en-US" sz="2800" smtClean="0"/>
          </a:p>
          <a:p>
            <a:pPr>
              <a:buFontTx/>
              <a:buNone/>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randombar(horizontal)">
                                      <p:cBhvr>
                                        <p:cTn id="7" dur="600">
                                          <p:stCondLst>
                                            <p:cond delay="0"/>
                                          </p:stCondLst>
                                        </p:cTn>
                                        <p:tgtEl>
                                          <p:spTgt spid="2150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randombar(horizontal)">
                                      <p:cBhvr>
                                        <p:cTn id="12" dur="5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Effect transition="in" filter="randombar(horizontal)">
                                      <p:cBhvr>
                                        <p:cTn id="17" dur="500"/>
                                        <p:tgtEl>
                                          <p:spTgt spid="215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1507">
                                            <p:txEl>
                                              <p:pRg st="2" end="2"/>
                                            </p:txEl>
                                          </p:spTgt>
                                        </p:tgtEl>
                                        <p:attrNameLst>
                                          <p:attrName>style.visibility</p:attrName>
                                        </p:attrNameLst>
                                      </p:cBhvr>
                                      <p:to>
                                        <p:strVal val="visible"/>
                                      </p:to>
                                    </p:set>
                                    <p:animEffect transition="in" filter="randombar(horizontal)">
                                      <p:cBhvr>
                                        <p:cTn id="22" dur="500"/>
                                        <p:tgtEl>
                                          <p:spTgt spid="2150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1507">
                                            <p:txEl>
                                              <p:pRg st="3" end="3"/>
                                            </p:txEl>
                                          </p:spTgt>
                                        </p:tgtEl>
                                        <p:attrNameLst>
                                          <p:attrName>style.visibility</p:attrName>
                                        </p:attrNameLst>
                                      </p:cBhvr>
                                      <p:to>
                                        <p:strVal val="visible"/>
                                      </p:to>
                                    </p:set>
                                    <p:animEffect transition="in" filter="randombar(horizontal)">
                                      <p:cBhvr>
                                        <p:cTn id="27" dur="500"/>
                                        <p:tgtEl>
                                          <p:spTgt spid="2150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1507">
                                            <p:txEl>
                                              <p:pRg st="4" end="4"/>
                                            </p:txEl>
                                          </p:spTgt>
                                        </p:tgtEl>
                                        <p:attrNameLst>
                                          <p:attrName>style.visibility</p:attrName>
                                        </p:attrNameLst>
                                      </p:cBhvr>
                                      <p:to>
                                        <p:strVal val="visible"/>
                                      </p:to>
                                    </p:set>
                                    <p:animEffect transition="in" filter="randombar(horizontal)">
                                      <p:cBhvr>
                                        <p:cTn id="32" dur="500"/>
                                        <p:tgtEl>
                                          <p:spTgt spid="215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152400"/>
            <a:ext cx="6870700" cy="914400"/>
          </a:xfrm>
          <a:solidFill>
            <a:schemeClr val="bg1">
              <a:lumMod val="40000"/>
              <a:lumOff val="60000"/>
            </a:schemeClr>
          </a:solidFill>
        </p:spPr>
        <p:txBody>
          <a:bodyPr/>
          <a:lstStyle/>
          <a:p>
            <a:pPr marL="484632" indent="0" fontAlgn="auto">
              <a:spcAft>
                <a:spcPts val="0"/>
              </a:spcAft>
              <a:defRPr/>
            </a:pPr>
            <a:r>
              <a:rPr lang="en-US" dirty="0" smtClean="0">
                <a:solidFill>
                  <a:schemeClr val="accent1">
                    <a:tint val="83000"/>
                    <a:satMod val="150000"/>
                  </a:schemeClr>
                </a:solidFill>
              </a:rPr>
              <a:t>Alphabetical Order</a:t>
            </a:r>
          </a:p>
        </p:txBody>
      </p:sp>
      <p:sp>
        <p:nvSpPr>
          <p:cNvPr id="22531" name="Rectangle 3"/>
          <p:cNvSpPr>
            <a:spLocks noGrp="1" noChangeArrowheads="1"/>
          </p:cNvSpPr>
          <p:nvPr>
            <p:ph idx="1"/>
          </p:nvPr>
        </p:nvSpPr>
        <p:spPr>
          <a:xfrm>
            <a:off x="457200" y="1882775"/>
            <a:ext cx="8229600" cy="4572000"/>
          </a:xfrm>
        </p:spPr>
        <p:txBody>
          <a:bodyPr/>
          <a:lstStyle/>
          <a:p>
            <a:pPr>
              <a:lnSpc>
                <a:spcPct val="80000"/>
              </a:lnSpc>
            </a:pPr>
            <a:r>
              <a:rPr lang="en-US" sz="2400" smtClean="0"/>
              <a:t>Using the second letter!</a:t>
            </a:r>
          </a:p>
          <a:p>
            <a:pPr>
              <a:lnSpc>
                <a:spcPct val="80000"/>
              </a:lnSpc>
              <a:buFontTx/>
              <a:buNone/>
            </a:pPr>
            <a:r>
              <a:rPr lang="en-US" sz="2400" smtClean="0"/>
              <a:t> When you want to look up several entries that all have the same first letter, you have to look at the second letter in each word.</a:t>
            </a:r>
          </a:p>
          <a:p>
            <a:pPr>
              <a:lnSpc>
                <a:spcPct val="80000"/>
              </a:lnSpc>
              <a:buFontTx/>
              <a:buNone/>
            </a:pPr>
            <a:r>
              <a:rPr lang="en-US" sz="2400" smtClean="0"/>
              <a:t>Get out your  notebook and write these words down. Underline the second letter in each word and then tell me if you would find it in the beginning, middle, or end of the encyclopedia.</a:t>
            </a:r>
          </a:p>
          <a:p>
            <a:pPr>
              <a:lnSpc>
                <a:spcPct val="80000"/>
              </a:lnSpc>
              <a:buFontTx/>
              <a:buNone/>
            </a:pPr>
            <a:endParaRPr lang="en-US" sz="2400" smtClean="0"/>
          </a:p>
          <a:p>
            <a:pPr>
              <a:lnSpc>
                <a:spcPct val="80000"/>
              </a:lnSpc>
              <a:buFontTx/>
              <a:buNone/>
            </a:pPr>
            <a:r>
              <a:rPr lang="en-US" sz="2400" smtClean="0"/>
              <a:t>Snail	Skunk	  Shark  Scorpion	Snake</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1000" fill="hold"/>
                                        <p:tgtEl>
                                          <p:spTgt spid="22530"/>
                                        </p:tgtEl>
                                        <p:attrNameLst>
                                          <p:attrName>ppt_w</p:attrName>
                                        </p:attrNameLst>
                                      </p:cBhvr>
                                      <p:tavLst>
                                        <p:tav tm="0">
                                          <p:val>
                                            <p:strVal val="#ppt_w+.3"/>
                                          </p:val>
                                        </p:tav>
                                        <p:tav tm="100000">
                                          <p:val>
                                            <p:strVal val="#ppt_w"/>
                                          </p:val>
                                        </p:tav>
                                      </p:tavLst>
                                    </p:anim>
                                    <p:anim calcmode="lin" valueType="num">
                                      <p:cBhvr>
                                        <p:cTn id="8" dur="1000" fill="hold"/>
                                        <p:tgtEl>
                                          <p:spTgt spid="22530"/>
                                        </p:tgtEl>
                                        <p:attrNameLst>
                                          <p:attrName>ppt_h</p:attrName>
                                        </p:attrNameLst>
                                      </p:cBhvr>
                                      <p:tavLst>
                                        <p:tav tm="0">
                                          <p:val>
                                            <p:strVal val="#ppt_h"/>
                                          </p:val>
                                        </p:tav>
                                        <p:tav tm="100000">
                                          <p:val>
                                            <p:strVal val="#ppt_h"/>
                                          </p:val>
                                        </p:tav>
                                      </p:tavLst>
                                    </p:anim>
                                    <p:animEffect transition="in" filter="fade">
                                      <p:cBhvr>
                                        <p:cTn id="9" dur="1000"/>
                                        <p:tgtEl>
                                          <p:spTgt spid="22530"/>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22531">
                                            <p:txEl>
                                              <p:pRg st="0" end="0"/>
                                            </p:txEl>
                                          </p:spTgt>
                                        </p:tgtEl>
                                        <p:attrNameLst>
                                          <p:attrName>style.visibility</p:attrName>
                                        </p:attrNameLst>
                                      </p:cBhvr>
                                      <p:to>
                                        <p:strVal val="visible"/>
                                      </p:to>
                                    </p:set>
                                    <p:anim calcmode="lin" valueType="num">
                                      <p:cBhvr>
                                        <p:cTn id="14" dur="1000" fill="hold"/>
                                        <p:tgtEl>
                                          <p:spTgt spid="2253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2253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253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22531">
                                            <p:txEl>
                                              <p:pRg st="1" end="1"/>
                                            </p:txEl>
                                          </p:spTgt>
                                        </p:tgtEl>
                                        <p:attrNameLst>
                                          <p:attrName>style.visibility</p:attrName>
                                        </p:attrNameLst>
                                      </p:cBhvr>
                                      <p:to>
                                        <p:strVal val="visible"/>
                                      </p:to>
                                    </p:set>
                                    <p:anim calcmode="lin" valueType="num">
                                      <p:cBhvr>
                                        <p:cTn id="21" dur="1000" fill="hold"/>
                                        <p:tgtEl>
                                          <p:spTgt spid="22531">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22531">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2253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22531">
                                            <p:txEl>
                                              <p:pRg st="2" end="2"/>
                                            </p:txEl>
                                          </p:spTgt>
                                        </p:tgtEl>
                                        <p:attrNameLst>
                                          <p:attrName>style.visibility</p:attrName>
                                        </p:attrNameLst>
                                      </p:cBhvr>
                                      <p:to>
                                        <p:strVal val="visible"/>
                                      </p:to>
                                    </p:set>
                                    <p:anim calcmode="lin" valueType="num">
                                      <p:cBhvr>
                                        <p:cTn id="28" dur="1000" fill="hold"/>
                                        <p:tgtEl>
                                          <p:spTgt spid="22531">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22531">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22531">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22531">
                                            <p:txEl>
                                              <p:pRg st="4" end="4"/>
                                            </p:txEl>
                                          </p:spTgt>
                                        </p:tgtEl>
                                        <p:attrNameLst>
                                          <p:attrName>style.visibility</p:attrName>
                                        </p:attrNameLst>
                                      </p:cBhvr>
                                      <p:to>
                                        <p:strVal val="visible"/>
                                      </p:to>
                                    </p:set>
                                    <p:anim calcmode="lin" valueType="num">
                                      <p:cBhvr>
                                        <p:cTn id="35" dur="1000" fill="hold"/>
                                        <p:tgtEl>
                                          <p:spTgt spid="22531">
                                            <p:txEl>
                                              <p:pRg st="4" end="4"/>
                                            </p:txEl>
                                          </p:spTgt>
                                        </p:tgtEl>
                                        <p:attrNameLst>
                                          <p:attrName>ppt_w</p:attrName>
                                        </p:attrNameLst>
                                      </p:cBhvr>
                                      <p:tavLst>
                                        <p:tav tm="0">
                                          <p:val>
                                            <p:strVal val="#ppt_w+.3"/>
                                          </p:val>
                                        </p:tav>
                                        <p:tav tm="100000">
                                          <p:val>
                                            <p:strVal val="#ppt_w"/>
                                          </p:val>
                                        </p:tav>
                                      </p:tavLst>
                                    </p:anim>
                                    <p:anim calcmode="lin" valueType="num">
                                      <p:cBhvr>
                                        <p:cTn id="36" dur="1000" fill="hold"/>
                                        <p:tgtEl>
                                          <p:spTgt spid="22531">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1</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152400"/>
            <a:ext cx="6870700" cy="838200"/>
          </a:xfrm>
          <a:solidFill>
            <a:schemeClr val="bg1">
              <a:lumMod val="40000"/>
              <a:lumOff val="60000"/>
            </a:schemeClr>
          </a:solidFill>
        </p:spPr>
        <p:txBody>
          <a:bodyPr/>
          <a:lstStyle/>
          <a:p>
            <a:pPr marL="484632" indent="0" fontAlgn="auto">
              <a:spcAft>
                <a:spcPts val="0"/>
              </a:spcAft>
              <a:defRPr/>
            </a:pPr>
            <a:r>
              <a:rPr lang="en-US" dirty="0" smtClean="0">
                <a:solidFill>
                  <a:schemeClr val="accent1">
                    <a:tint val="83000"/>
                    <a:satMod val="150000"/>
                  </a:schemeClr>
                </a:solidFill>
              </a:rPr>
              <a:t>Alphabetical Order</a:t>
            </a:r>
          </a:p>
        </p:txBody>
      </p:sp>
      <p:sp>
        <p:nvSpPr>
          <p:cNvPr id="23555" name="Rectangle 3"/>
          <p:cNvSpPr>
            <a:spLocks noGrp="1" noChangeArrowheads="1"/>
          </p:cNvSpPr>
          <p:nvPr>
            <p:ph idx="1"/>
          </p:nvPr>
        </p:nvSpPr>
        <p:spPr>
          <a:xfrm>
            <a:off x="457200" y="1882775"/>
            <a:ext cx="8229600" cy="4572000"/>
          </a:xfrm>
        </p:spPr>
        <p:txBody>
          <a:bodyPr/>
          <a:lstStyle/>
          <a:p>
            <a:pPr>
              <a:lnSpc>
                <a:spcPct val="90000"/>
              </a:lnSpc>
            </a:pPr>
            <a:r>
              <a:rPr lang="en-US" smtClean="0"/>
              <a:t>Where do these words go?</a:t>
            </a:r>
          </a:p>
          <a:p>
            <a:pPr>
              <a:lnSpc>
                <a:spcPct val="90000"/>
              </a:lnSpc>
              <a:buFontTx/>
              <a:buNone/>
            </a:pPr>
            <a:r>
              <a:rPr lang="en-US" smtClean="0"/>
              <a:t> Pleasant	 Coincidence	 Modeled</a:t>
            </a:r>
          </a:p>
          <a:p>
            <a:pPr>
              <a:lnSpc>
                <a:spcPct val="90000"/>
              </a:lnSpc>
              <a:buFontTx/>
              <a:buNone/>
            </a:pPr>
            <a:r>
              <a:rPr lang="en-US" smtClean="0"/>
              <a:t>    Loyal 	Gushed 	Recited</a:t>
            </a:r>
          </a:p>
          <a:p>
            <a:pPr>
              <a:lnSpc>
                <a:spcPct val="90000"/>
              </a:lnSpc>
              <a:buFontTx/>
              <a:buNone/>
            </a:pPr>
            <a:r>
              <a:rPr lang="en-US" smtClean="0"/>
              <a:t>What about these words? You might even have to take a look at the third letter!</a:t>
            </a:r>
          </a:p>
          <a:p>
            <a:pPr>
              <a:lnSpc>
                <a:spcPct val="90000"/>
              </a:lnSpc>
              <a:buFontTx/>
              <a:buNone/>
            </a:pPr>
            <a:r>
              <a:rPr lang="en-US" smtClean="0"/>
              <a:t>Tortoise  Turtle  Tiger  Toad</a:t>
            </a:r>
          </a:p>
          <a:p>
            <a:pPr>
              <a:lnSpc>
                <a:spcPct val="90000"/>
              </a:lnSpc>
              <a:buFontTx/>
              <a:buNone/>
            </a:pPr>
            <a:endParaRPr lang="en-US" smtClean="0"/>
          </a:p>
        </p:txBody>
      </p:sp>
      <p:sp>
        <p:nvSpPr>
          <p:cNvPr id="26628" name="Text Box 4"/>
          <p:cNvSpPr txBox="1">
            <a:spLocks noChangeArrowheads="1"/>
          </p:cNvSpPr>
          <p:nvPr/>
        </p:nvSpPr>
        <p:spPr bwMode="auto">
          <a:xfrm>
            <a:off x="7223125" y="5984875"/>
            <a:ext cx="619125" cy="366713"/>
          </a:xfrm>
          <a:prstGeom prst="rect">
            <a:avLst/>
          </a:prstGeom>
          <a:noFill/>
          <a:ln w="9525">
            <a:noFill/>
            <a:miter lim="800000"/>
            <a:headEnd/>
            <a:tailEnd/>
          </a:ln>
        </p:spPr>
        <p:txBody>
          <a:bodyPr wrap="none">
            <a:spAutoFit/>
          </a:bodyPr>
          <a:lstStyle/>
          <a:p>
            <a:r>
              <a:rPr lang="en-US"/>
              <a:t>T67</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1000" fill="hold"/>
                                        <p:tgtEl>
                                          <p:spTgt spid="23554"/>
                                        </p:tgtEl>
                                        <p:attrNameLst>
                                          <p:attrName>ppt_x</p:attrName>
                                        </p:attrNameLst>
                                      </p:cBhvr>
                                      <p:tavLst>
                                        <p:tav tm="0">
                                          <p:val>
                                            <p:strVal val="#ppt_x-.2"/>
                                          </p:val>
                                        </p:tav>
                                        <p:tav tm="100000">
                                          <p:val>
                                            <p:strVal val="#ppt_x"/>
                                          </p:val>
                                        </p:tav>
                                      </p:tavLst>
                                    </p:anim>
                                    <p:anim calcmode="lin" valueType="num">
                                      <p:cBhvr>
                                        <p:cTn id="8" dur="1000" fill="hold"/>
                                        <p:tgtEl>
                                          <p:spTgt spid="235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55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3555">
                                            <p:txEl>
                                              <p:pRg st="0" end="0"/>
                                            </p:txEl>
                                          </p:spTgt>
                                        </p:tgtEl>
                                        <p:attrNameLst>
                                          <p:attrName>style.visibility</p:attrName>
                                        </p:attrNameLst>
                                      </p:cBhvr>
                                      <p:to>
                                        <p:strVal val="visible"/>
                                      </p:to>
                                    </p:set>
                                    <p:animEffect transition="in" filter="fade">
                                      <p:cBhvr>
                                        <p:cTn id="14" dur="500"/>
                                        <p:tgtEl>
                                          <p:spTgt spid="23555">
                                            <p:txEl>
                                              <p:pRg st="0" end="0"/>
                                            </p:txEl>
                                          </p:spTgt>
                                        </p:tgtEl>
                                      </p:cBhvr>
                                    </p:animEffect>
                                    <p:anim calcmode="lin" valueType="num">
                                      <p:cBhvr>
                                        <p:cTn id="15"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355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3555">
                                            <p:txEl>
                                              <p:pRg st="1" end="1"/>
                                            </p:txEl>
                                          </p:spTgt>
                                        </p:tgtEl>
                                        <p:attrNameLst>
                                          <p:attrName>style.visibility</p:attrName>
                                        </p:attrNameLst>
                                      </p:cBhvr>
                                      <p:to>
                                        <p:strVal val="visible"/>
                                      </p:to>
                                    </p:set>
                                    <p:animEffect transition="in" filter="fade">
                                      <p:cBhvr>
                                        <p:cTn id="21" dur="500"/>
                                        <p:tgtEl>
                                          <p:spTgt spid="23555">
                                            <p:txEl>
                                              <p:pRg st="1" end="1"/>
                                            </p:txEl>
                                          </p:spTgt>
                                        </p:tgtEl>
                                      </p:cBhvr>
                                    </p:animEffect>
                                    <p:anim calcmode="lin" valueType="num">
                                      <p:cBhvr>
                                        <p:cTn id="22" dur="5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2355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23555">
                                            <p:txEl>
                                              <p:pRg st="2" end="2"/>
                                            </p:txEl>
                                          </p:spTgt>
                                        </p:tgtEl>
                                        <p:attrNameLst>
                                          <p:attrName>style.visibility</p:attrName>
                                        </p:attrNameLst>
                                      </p:cBhvr>
                                      <p:to>
                                        <p:strVal val="visible"/>
                                      </p:to>
                                    </p:set>
                                    <p:animEffect transition="in" filter="fade">
                                      <p:cBhvr>
                                        <p:cTn id="28" dur="500"/>
                                        <p:tgtEl>
                                          <p:spTgt spid="23555">
                                            <p:txEl>
                                              <p:pRg st="2" end="2"/>
                                            </p:txEl>
                                          </p:spTgt>
                                        </p:tgtEl>
                                      </p:cBhvr>
                                    </p:animEffect>
                                    <p:anim calcmode="lin" valueType="num">
                                      <p:cBhvr>
                                        <p:cTn id="29" dur="5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23555">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23555">
                                            <p:txEl>
                                              <p:pRg st="3" end="3"/>
                                            </p:txEl>
                                          </p:spTgt>
                                        </p:tgtEl>
                                        <p:attrNameLst>
                                          <p:attrName>style.visibility</p:attrName>
                                        </p:attrNameLst>
                                      </p:cBhvr>
                                      <p:to>
                                        <p:strVal val="visible"/>
                                      </p:to>
                                    </p:set>
                                    <p:animEffect transition="in" filter="fade">
                                      <p:cBhvr>
                                        <p:cTn id="35" dur="500"/>
                                        <p:tgtEl>
                                          <p:spTgt spid="23555">
                                            <p:txEl>
                                              <p:pRg st="3" end="3"/>
                                            </p:txEl>
                                          </p:spTgt>
                                        </p:tgtEl>
                                      </p:cBhvr>
                                    </p:animEffect>
                                    <p:anim calcmode="lin" valueType="num">
                                      <p:cBhvr>
                                        <p:cTn id="36" dur="500" fill="hold"/>
                                        <p:tgtEl>
                                          <p:spTgt spid="23555">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23555">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23555">
                                            <p:txEl>
                                              <p:pRg st="4" end="4"/>
                                            </p:txEl>
                                          </p:spTgt>
                                        </p:tgtEl>
                                        <p:attrNameLst>
                                          <p:attrName>style.visibility</p:attrName>
                                        </p:attrNameLst>
                                      </p:cBhvr>
                                      <p:to>
                                        <p:strVal val="visible"/>
                                      </p:to>
                                    </p:set>
                                    <p:animEffect transition="in" filter="fade">
                                      <p:cBhvr>
                                        <p:cTn id="42" dur="500"/>
                                        <p:tgtEl>
                                          <p:spTgt spid="23555">
                                            <p:txEl>
                                              <p:pRg st="4" end="4"/>
                                            </p:txEl>
                                          </p:spTgt>
                                        </p:tgtEl>
                                      </p:cBhvr>
                                    </p:animEffect>
                                    <p:anim calcmode="lin" valueType="num">
                                      <p:cBhvr>
                                        <p:cTn id="43" dur="500" fill="hold"/>
                                        <p:tgtEl>
                                          <p:spTgt spid="23555">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23555">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4</a:t>
            </a:r>
            <a:endParaRPr lang="en-US" dirty="0"/>
          </a:p>
        </p:txBody>
      </p:sp>
      <p:sp>
        <p:nvSpPr>
          <p:cNvPr id="3" name="Content Placeholder 2"/>
          <p:cNvSpPr>
            <a:spLocks noGrp="1"/>
          </p:cNvSpPr>
          <p:nvPr>
            <p:ph idx="1"/>
          </p:nvPr>
        </p:nvSpPr>
        <p:spPr/>
        <p:txBody>
          <a:bodyPr/>
          <a:lstStyle/>
          <a:p>
            <a:r>
              <a:rPr lang="en-US" dirty="0" smtClean="0"/>
              <a:t>Reading Notebook and Passage “Friends”</a:t>
            </a:r>
          </a:p>
          <a:p>
            <a:r>
              <a:rPr lang="en-US" dirty="0" smtClean="0"/>
              <a:t>Fluency (Fill in the blank and choral read)</a:t>
            </a:r>
          </a:p>
          <a:p>
            <a:r>
              <a:rPr lang="en-US" dirty="0" smtClean="0"/>
              <a:t>ARMT/RISC</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solidFill>
            <a:srgbClr val="7030A0"/>
          </a:solidFill>
        </p:spPr>
        <p:txBody>
          <a:bodyPr/>
          <a:lstStyle/>
          <a:p>
            <a:pPr eaLnBrk="1" hangingPunct="1"/>
            <a:r>
              <a:rPr lang="en-US" smtClean="0"/>
              <a:t>Characters and Setting</a:t>
            </a:r>
          </a:p>
        </p:txBody>
      </p:sp>
      <p:sp>
        <p:nvSpPr>
          <p:cNvPr id="14339" name="Rectangle 3"/>
          <p:cNvSpPr>
            <a:spLocks noGrp="1" noChangeArrowheads="1"/>
          </p:cNvSpPr>
          <p:nvPr>
            <p:ph type="body" idx="1"/>
          </p:nvPr>
        </p:nvSpPr>
        <p:spPr/>
        <p:txBody>
          <a:bodyPr/>
          <a:lstStyle/>
          <a:p>
            <a:pPr eaLnBrk="1" hangingPunct="1"/>
            <a:r>
              <a:rPr lang="en-US" smtClean="0"/>
              <a:t>Who or what might be characters in a story?</a:t>
            </a:r>
          </a:p>
          <a:p>
            <a:pPr eaLnBrk="1" hangingPunct="1"/>
            <a:r>
              <a:rPr lang="en-US" smtClean="0"/>
              <a:t>People and/or animals</a:t>
            </a:r>
          </a:p>
          <a:p>
            <a:pPr eaLnBrk="1" hangingPunct="1"/>
            <a:r>
              <a:rPr lang="en-US" smtClean="0"/>
              <a:t>Remember good readers use what characters say and do to understand how the characters feel. Where and when a story takes place can also affect how the characters behave.</a:t>
            </a:r>
          </a:p>
        </p:txBody>
      </p:sp>
      <p:sp>
        <p:nvSpPr>
          <p:cNvPr id="13316" name="Text Box 4"/>
          <p:cNvSpPr txBox="1">
            <a:spLocks noChangeArrowheads="1"/>
          </p:cNvSpPr>
          <p:nvPr/>
        </p:nvSpPr>
        <p:spPr bwMode="auto">
          <a:xfrm>
            <a:off x="6765925" y="6437313"/>
            <a:ext cx="577850" cy="366712"/>
          </a:xfrm>
          <a:prstGeom prst="rect">
            <a:avLst/>
          </a:prstGeom>
          <a:noFill/>
          <a:ln w="9525">
            <a:noFill/>
            <a:miter lim="800000"/>
            <a:headEnd/>
            <a:tailEnd/>
          </a:ln>
        </p:spPr>
        <p:txBody>
          <a:bodyPr wrap="none">
            <a:spAutoFit/>
          </a:bodyPr>
          <a:lstStyle/>
          <a:p>
            <a:r>
              <a:rPr lang="en-US"/>
              <a:t>T81</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2000"/>
                                        <p:tgtEl>
                                          <p:spTgt spid="143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down)">
                                      <p:cBhvr>
                                        <p:cTn id="12" dur="500"/>
                                        <p:tgtEl>
                                          <p:spTgt spid="1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animEffect transition="in" filter="wipe(down)">
                                      <p:cBhvr>
                                        <p:cTn id="17" dur="500"/>
                                        <p:tgtEl>
                                          <p:spTgt spid="143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4339">
                                            <p:txEl>
                                              <p:pRg st="2" end="2"/>
                                            </p:txEl>
                                          </p:spTgt>
                                        </p:tgtEl>
                                        <p:attrNameLst>
                                          <p:attrName>style.visibility</p:attrName>
                                        </p:attrNameLst>
                                      </p:cBhvr>
                                      <p:to>
                                        <p:strVal val="visible"/>
                                      </p:to>
                                    </p:set>
                                    <p:animEffect transition="in" filter="wipe(down)">
                                      <p:cBhvr>
                                        <p:cTn id="22" dur="500"/>
                                        <p:tgtEl>
                                          <p:spTgt spid="143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solidFill>
            <a:srgbClr val="92D050"/>
          </a:solidFill>
        </p:spPr>
        <p:txBody>
          <a:bodyPr>
            <a:normAutofit fontScale="90000"/>
          </a:bodyPr>
          <a:lstStyle/>
          <a:p>
            <a:pPr eaLnBrk="1" hangingPunct="1"/>
            <a:r>
              <a:rPr lang="en-US" sz="4000" smtClean="0"/>
              <a:t>Today’s Read Aloud</a:t>
            </a:r>
            <a:br>
              <a:rPr lang="en-US" sz="4000" smtClean="0"/>
            </a:br>
            <a:r>
              <a:rPr lang="en-US" sz="4000" smtClean="0"/>
              <a:t>Friends</a:t>
            </a:r>
          </a:p>
        </p:txBody>
      </p:sp>
      <p:sp>
        <p:nvSpPr>
          <p:cNvPr id="5123" name="Rectangle 3"/>
          <p:cNvSpPr>
            <a:spLocks noGrp="1" noChangeArrowheads="1"/>
          </p:cNvSpPr>
          <p:nvPr>
            <p:ph type="body" idx="1"/>
          </p:nvPr>
        </p:nvSpPr>
        <p:spPr/>
        <p:txBody>
          <a:bodyPr/>
          <a:lstStyle/>
          <a:p>
            <a:pPr eaLnBrk="1" hangingPunct="1">
              <a:buFontTx/>
              <a:buNone/>
            </a:pPr>
            <a:r>
              <a:rPr lang="en-US" smtClean="0"/>
              <a:t>What is the purpose for reading a story called “Friends”?</a:t>
            </a:r>
          </a:p>
          <a:p>
            <a:pPr eaLnBrk="1" hangingPunct="1">
              <a:buFontTx/>
              <a:buNone/>
            </a:pPr>
            <a:r>
              <a:rPr lang="en-US" smtClean="0"/>
              <a:t>A: For fun, to learn about friendship, or to practice reading.</a:t>
            </a:r>
          </a:p>
          <a:p>
            <a:pPr eaLnBrk="1" hangingPunct="1">
              <a:buFontTx/>
              <a:buNone/>
            </a:pPr>
            <a:r>
              <a:rPr lang="en-US" smtClean="0"/>
              <a:t>Listen to my voice as I read this story.</a:t>
            </a:r>
          </a:p>
        </p:txBody>
      </p:sp>
      <p:sp>
        <p:nvSpPr>
          <p:cNvPr id="4100" name="Footer Placeholder 5"/>
          <p:cNvSpPr>
            <a:spLocks noGrp="1"/>
          </p:cNvSpPr>
          <p:nvPr>
            <p:ph type="ftr" sz="quarter" idx="11"/>
          </p:nvPr>
        </p:nvSpPr>
        <p:spPr>
          <a:noFill/>
        </p:spPr>
        <p:txBody>
          <a:bodyPr/>
          <a:lstStyle/>
          <a:p>
            <a:r>
              <a:rPr lang="en-US" smtClean="0"/>
              <a:t>T77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Effect transition="in" filter="fade">
                                      <p:cBhvr>
                                        <p:cTn id="9" dur="500"/>
                                        <p:tgtEl>
                                          <p:spTgt spid="512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123">
                                            <p:txEl>
                                              <p:pRg st="0" end="0"/>
                                            </p:txEl>
                                          </p:spTgt>
                                        </p:tgtEl>
                                        <p:attrNameLst>
                                          <p:attrName>style.visibility</p:attrName>
                                        </p:attrNameLst>
                                      </p:cBhvr>
                                      <p:to>
                                        <p:strVal val="visible"/>
                                      </p:to>
                                    </p:set>
                                    <p:animEffect transition="in" filter="fade">
                                      <p:cBhvr>
                                        <p:cTn id="14" dur="1000">
                                          <p:stCondLst>
                                            <p:cond delay="0"/>
                                          </p:stCondLst>
                                        </p:cTn>
                                        <p:tgtEl>
                                          <p:spTgt spid="512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Effect transition="in" filter="fade">
                                      <p:cBhvr>
                                        <p:cTn id="19" dur="1000">
                                          <p:stCondLst>
                                            <p:cond delay="0"/>
                                          </p:stCondLst>
                                        </p:cTn>
                                        <p:tgtEl>
                                          <p:spTgt spid="512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123">
                                            <p:txEl>
                                              <p:pRg st="2" end="2"/>
                                            </p:txEl>
                                          </p:spTgt>
                                        </p:tgtEl>
                                        <p:attrNameLst>
                                          <p:attrName>style.visibility</p:attrName>
                                        </p:attrNameLst>
                                      </p:cBhvr>
                                      <p:to>
                                        <p:strVal val="visible"/>
                                      </p:to>
                                    </p:set>
                                    <p:animEffect transition="in" filter="fade">
                                      <p:cBhvr>
                                        <p:cTn id="24" dur="1000">
                                          <p:stCondLst>
                                            <p:cond delay="0"/>
                                          </p:stCondLst>
                                        </p:cTn>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Friends</a:t>
            </a:r>
          </a:p>
        </p:txBody>
      </p:sp>
      <p:sp>
        <p:nvSpPr>
          <p:cNvPr id="5123" name="Rectangle 3"/>
          <p:cNvSpPr>
            <a:spLocks noGrp="1" noChangeArrowheads="1"/>
          </p:cNvSpPr>
          <p:nvPr>
            <p:ph type="body" idx="1"/>
          </p:nvPr>
        </p:nvSpPr>
        <p:spPr/>
        <p:txBody>
          <a:bodyPr/>
          <a:lstStyle/>
          <a:p>
            <a:pPr eaLnBrk="1" hangingPunct="1">
              <a:lnSpc>
                <a:spcPct val="80000"/>
              </a:lnSpc>
              <a:buFontTx/>
              <a:buNone/>
            </a:pPr>
            <a:r>
              <a:rPr lang="en-US" sz="2400" smtClean="0"/>
              <a:t>Turtle was swimming along among the lily pads. It was right in the middle of the pond, where the sun was warm and everything was peaceful. Suddenly something bumped into him and water splashed up into his face. “Who is that?” he called out in his little voice.</a:t>
            </a:r>
          </a:p>
          <a:p>
            <a:pPr eaLnBrk="1" hangingPunct="1">
              <a:lnSpc>
                <a:spcPct val="80000"/>
              </a:lnSpc>
              <a:buFontTx/>
              <a:buNone/>
            </a:pPr>
            <a:r>
              <a:rPr lang="en-US" sz="2400" smtClean="0"/>
              <a:t> “It’s just me. I’m Ellie,” came the reply. “If you’d look behind you, you’d see that I’m an elephant.”</a:t>
            </a:r>
          </a:p>
          <a:p>
            <a:pPr eaLnBrk="1" hangingPunct="1">
              <a:lnSpc>
                <a:spcPct val="80000"/>
              </a:lnSpc>
              <a:buFontTx/>
              <a:buNone/>
            </a:pPr>
            <a:r>
              <a:rPr lang="en-US" sz="2400" smtClean="0"/>
              <a:t> Turtle wasn’t used to finding other creatures in the pond. The truth was, it was quite a lonely pond for him. He just hadn’t really thought about how lonely he was until he heard the elephant speak to him.</a:t>
            </a:r>
          </a:p>
          <a:p>
            <a:pPr eaLnBrk="1" hangingPunct="1">
              <a:lnSpc>
                <a:spcPct val="80000"/>
              </a:lnSpc>
              <a:buFontTx/>
              <a:buNone/>
            </a:pPr>
            <a:r>
              <a:rPr lang="en-US" sz="2400" smtClean="0"/>
              <a:t> “Yes,” he finally said, “I can see that you are an elephant. And I’m a turtle. I swim a lot, but sometimes I sit on the rocks to warm up.”</a:t>
            </a:r>
          </a:p>
          <a:p>
            <a:pPr eaLnBrk="1" hangingPunct="1">
              <a:lnSpc>
                <a:spcPct val="80000"/>
              </a:lnSpc>
              <a:buFontTx/>
              <a:buNone/>
            </a:pPr>
            <a:endParaRPr lang="en-US" sz="2400" smtClean="0"/>
          </a:p>
        </p:txBody>
      </p:sp>
      <p:sp>
        <p:nvSpPr>
          <p:cNvPr id="5124" name="Footer Placeholder 5"/>
          <p:cNvSpPr>
            <a:spLocks noGrp="1"/>
          </p:cNvSpPr>
          <p:nvPr>
            <p:ph type="ftr" sz="quarter" idx="11"/>
          </p:nvPr>
        </p:nvSpPr>
        <p:spPr>
          <a:noFill/>
        </p:spPr>
        <p:txBody>
          <a:bodyPr/>
          <a:lstStyle/>
          <a:p>
            <a:r>
              <a:rPr lang="en-US" smtClean="0"/>
              <a:t>Transparency R7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withEffect">
                                  <p:stCondLst>
                                    <p:cond delay="0"/>
                                  </p:stCondLst>
                                  <p:iterate type="lt">
                                    <p:tmPct val="4000"/>
                                  </p:iterate>
                                  <p:childTnLst>
                                    <p:set>
                                      <p:cBhvr>
                                        <p:cTn id="6" dur="500" fill="hold"/>
                                        <p:tgtEl>
                                          <p:spTgt spid="6146"/>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Friends</a:t>
            </a:r>
          </a:p>
        </p:txBody>
      </p:sp>
      <p:sp>
        <p:nvSpPr>
          <p:cNvPr id="6147" name="Rectangle 3"/>
          <p:cNvSpPr>
            <a:spLocks noGrp="1" noChangeArrowheads="1"/>
          </p:cNvSpPr>
          <p:nvPr>
            <p:ph type="body" idx="1"/>
          </p:nvPr>
        </p:nvSpPr>
        <p:spPr/>
        <p:txBody>
          <a:bodyPr/>
          <a:lstStyle/>
          <a:p>
            <a:pPr eaLnBrk="1" hangingPunct="1">
              <a:lnSpc>
                <a:spcPct val="90000"/>
              </a:lnSpc>
              <a:buFontTx/>
              <a:buNone/>
            </a:pPr>
            <a:r>
              <a:rPr lang="en-US" smtClean="0"/>
              <a:t>“Well,” said Ellie, “maybe we could be friends. I visit this pond sometimes to keep cool. It’s awfully lonely here, don’t you think?</a:t>
            </a:r>
          </a:p>
          <a:p>
            <a:pPr eaLnBrk="1" hangingPunct="1">
              <a:lnSpc>
                <a:spcPct val="90000"/>
              </a:lnSpc>
              <a:buFontTx/>
              <a:buNone/>
            </a:pPr>
            <a:r>
              <a:rPr lang="en-US" smtClean="0"/>
              <a:t>  Soon, Turtle and Ellie were the best of friends, swimming and playing together whenever they could. This just goes to show that, sometimes, new friends can make quite a splash.</a:t>
            </a:r>
          </a:p>
        </p:txBody>
      </p:sp>
      <p:sp>
        <p:nvSpPr>
          <p:cNvPr id="6148" name="Rectangle 5"/>
          <p:cNvSpPr>
            <a:spLocks noChangeArrowheads="1"/>
          </p:cNvSpPr>
          <p:nvPr/>
        </p:nvSpPr>
        <p:spPr bwMode="auto">
          <a:xfrm>
            <a:off x="3429000" y="6488113"/>
            <a:ext cx="1946275" cy="369887"/>
          </a:xfrm>
          <a:prstGeom prst="rect">
            <a:avLst/>
          </a:prstGeom>
          <a:noFill/>
          <a:ln w="9525">
            <a:noFill/>
            <a:miter lim="800000"/>
            <a:headEnd/>
            <a:tailEnd/>
          </a:ln>
        </p:spPr>
        <p:txBody>
          <a:bodyPr wrap="none">
            <a:spAutoFit/>
          </a:bodyPr>
          <a:lstStyle/>
          <a:p>
            <a:r>
              <a:rPr lang="en-US"/>
              <a:t>Transparency R7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7170"/>
                                        </p:tgtEl>
                                      </p:cBhvr>
                                    </p:animEffect>
                                    <p:animScale>
                                      <p:cBhvr>
                                        <p:cTn id="7" dur="250" autoRev="1" fill="hold"/>
                                        <p:tgtEl>
                                          <p:spTgt spid="71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Open-ended Response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How are the animal characters important in the story?</a:t>
            </a:r>
          </a:p>
          <a:p>
            <a:pPr>
              <a:buNone/>
            </a:pPr>
            <a:endParaRPr lang="en-US" dirty="0" smtClean="0"/>
          </a:p>
          <a:p>
            <a:r>
              <a:rPr lang="en-US" dirty="0" smtClean="0"/>
              <a:t>Use details from the story to</a:t>
            </a:r>
          </a:p>
          <a:p>
            <a:pPr>
              <a:buNone/>
            </a:pPr>
            <a:r>
              <a:rPr lang="en-US" dirty="0" smtClean="0"/>
              <a:t>     support your answer.</a:t>
            </a:r>
          </a:p>
          <a:p>
            <a:pPr>
              <a:buNone/>
            </a:pPr>
            <a:r>
              <a:rPr lang="en-US" dirty="0" smtClean="0"/>
              <a:t> </a:t>
            </a:r>
          </a:p>
          <a:p>
            <a:r>
              <a:rPr lang="en-US" dirty="0" smtClean="0"/>
              <a:t>Write your answer in the answer</a:t>
            </a:r>
          </a:p>
          <a:p>
            <a:pPr>
              <a:buNone/>
            </a:pPr>
            <a:r>
              <a:rPr lang="en-US" dirty="0" smtClean="0"/>
              <a:t>     document.</a:t>
            </a:r>
          </a:p>
          <a:p>
            <a:pPr>
              <a:buNone/>
            </a:pPr>
            <a:r>
              <a:rPr lang="en-US" dirty="0" smtClean="0"/>
              <a:t> </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Alphabetical Order</a:t>
            </a:r>
            <a:endParaRPr lang="en-US" dirty="0"/>
          </a:p>
        </p:txBody>
      </p:sp>
      <p:sp>
        <p:nvSpPr>
          <p:cNvPr id="3" name="Content Placeholder 2"/>
          <p:cNvSpPr>
            <a:spLocks noGrp="1"/>
          </p:cNvSpPr>
          <p:nvPr>
            <p:ph idx="1"/>
          </p:nvPr>
        </p:nvSpPr>
        <p:spPr/>
        <p:txBody>
          <a:bodyPr/>
          <a:lstStyle/>
          <a:p>
            <a:r>
              <a:rPr lang="en-US" dirty="0" smtClean="0">
                <a:hlinkClick r:id="rId2"/>
              </a:rPr>
              <a:t>http://roythezebra.com/reading-games/alphabetical-order-1.html</a:t>
            </a:r>
            <a:endParaRPr lang="en-US" dirty="0" smtClean="0"/>
          </a:p>
          <a:p>
            <a:endParaRPr lang="en-US" dirty="0" smtClean="0"/>
          </a:p>
          <a:p>
            <a:endParaRPr lang="en-US" dirty="0" smtClean="0"/>
          </a:p>
          <a:p>
            <a:r>
              <a:rPr lang="en-US" smtClean="0">
                <a:hlinkClick r:id="rId3"/>
              </a:rPr>
              <a:t>http://www.earobics.com/gamegoo/games/pawpark2/pawpark2.html</a:t>
            </a:r>
            <a:endParaRPr lang="en-US" smtClean="0"/>
          </a:p>
          <a:p>
            <a:endParaRPr lang="en-US" dirty="0" smtClean="0"/>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5</a:t>
            </a:r>
            <a:endParaRPr lang="en-US" dirty="0"/>
          </a:p>
        </p:txBody>
      </p:sp>
      <p:sp>
        <p:nvSpPr>
          <p:cNvPr id="3" name="Content Placeholder 2"/>
          <p:cNvSpPr>
            <a:spLocks noGrp="1"/>
          </p:cNvSpPr>
          <p:nvPr>
            <p:ph idx="1"/>
          </p:nvPr>
        </p:nvSpPr>
        <p:spPr/>
        <p:txBody>
          <a:bodyPr/>
          <a:lstStyle/>
          <a:p>
            <a:r>
              <a:rPr lang="en-US" dirty="0" smtClean="0"/>
              <a:t>Reading Notebook and passage “Alex”</a:t>
            </a:r>
          </a:p>
          <a:p>
            <a:r>
              <a:rPr lang="en-US" dirty="0" smtClean="0"/>
              <a:t>Fluency (fill in the blank and choral read)</a:t>
            </a:r>
          </a:p>
          <a:p>
            <a:r>
              <a:rPr lang="en-US" dirty="0" smtClean="0"/>
              <a:t>ARMT/RISC</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Alex’s New Home</a:t>
            </a:r>
          </a:p>
        </p:txBody>
      </p:sp>
      <p:sp>
        <p:nvSpPr>
          <p:cNvPr id="16387" name="Rectangle 3"/>
          <p:cNvSpPr>
            <a:spLocks noGrp="1" noChangeArrowheads="1"/>
          </p:cNvSpPr>
          <p:nvPr>
            <p:ph type="body" idx="1"/>
          </p:nvPr>
        </p:nvSpPr>
        <p:spPr/>
        <p:txBody>
          <a:bodyPr/>
          <a:lstStyle/>
          <a:p>
            <a:pPr eaLnBrk="1" hangingPunct="1">
              <a:lnSpc>
                <a:spcPct val="90000"/>
              </a:lnSpc>
            </a:pPr>
            <a:r>
              <a:rPr lang="en-US" smtClean="0"/>
              <a:t>It was summer and Alex and his family had moved to a new town. Everything there was new for Alex. He had a new apartment, new neighbors, and soon there would be a new school. In his apartment building there were a lot of little children, but they were too young for Alex to play with. Most days, Alex’s Mom allowed him to play in front of the building, but he didn’t stay outside for long.</a:t>
            </a:r>
          </a:p>
          <a:p>
            <a:pPr eaLnBrk="1" hangingPunct="1">
              <a:lnSpc>
                <a:spcPct val="90000"/>
              </a:lnSpc>
            </a:pPr>
            <a:endParaRPr lang="en-US" smtClean="0"/>
          </a:p>
        </p:txBody>
      </p:sp>
      <p:sp>
        <p:nvSpPr>
          <p:cNvPr id="14340" name="Footer Placeholder 5"/>
          <p:cNvSpPr>
            <a:spLocks noGrp="1"/>
          </p:cNvSpPr>
          <p:nvPr>
            <p:ph type="ftr" sz="quarter" idx="11"/>
          </p:nvPr>
        </p:nvSpPr>
        <p:spPr>
          <a:noFill/>
        </p:spPr>
        <p:txBody>
          <a:bodyPr/>
          <a:lstStyle/>
          <a:p>
            <a:r>
              <a:rPr lang="en-US" smtClean="0"/>
              <a:t>transparency R1</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1000"/>
                                        <p:tgtEl>
                                          <p:spTgt spid="16386"/>
                                        </p:tgtEl>
                                      </p:cBhvr>
                                    </p:animEffect>
                                    <p:anim calcmode="lin" valueType="num">
                                      <p:cBhvr>
                                        <p:cTn id="8" dur="1000" fill="hold"/>
                                        <p:tgtEl>
                                          <p:spTgt spid="16386"/>
                                        </p:tgtEl>
                                        <p:attrNameLst>
                                          <p:attrName>ppt_x</p:attrName>
                                        </p:attrNameLst>
                                      </p:cBhvr>
                                      <p:tavLst>
                                        <p:tav tm="0">
                                          <p:val>
                                            <p:strVal val="#ppt_x"/>
                                          </p:val>
                                        </p:tav>
                                        <p:tav tm="100000">
                                          <p:val>
                                            <p:strVal val="#ppt_x"/>
                                          </p:val>
                                        </p:tav>
                                      </p:tavLst>
                                    </p:anim>
                                    <p:anim calcmode="lin" valueType="num">
                                      <p:cBhvr>
                                        <p:cTn id="9" dur="898" decel="100000" fill="hold"/>
                                        <p:tgtEl>
                                          <p:spTgt spid="16386"/>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638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6387">
                                            <p:txEl>
                                              <p:pRg st="0" end="0"/>
                                            </p:txEl>
                                          </p:spTgt>
                                        </p:tgtEl>
                                        <p:attrNameLst>
                                          <p:attrName>style.visibility</p:attrName>
                                        </p:attrNameLst>
                                      </p:cBhvr>
                                      <p:to>
                                        <p:strVal val="visible"/>
                                      </p:to>
                                    </p:set>
                                    <p:animEffect transition="in" filter="fade">
                                      <p:cBhvr>
                                        <p:cTn id="15" dur="1000"/>
                                        <p:tgtEl>
                                          <p:spTgt spid="16387">
                                            <p:txEl>
                                              <p:pRg st="0" end="0"/>
                                            </p:txEl>
                                          </p:spTgt>
                                        </p:tgtEl>
                                      </p:cBhvr>
                                    </p:animEffect>
                                    <p:anim calcmode="lin" valueType="num">
                                      <p:cBhvr>
                                        <p:cTn id="16" dur="10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638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6387">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Characters and Setting</a:t>
            </a:r>
            <a:endParaRPr lang="en-US" dirty="0"/>
          </a:p>
        </p:txBody>
      </p:sp>
      <p:sp>
        <p:nvSpPr>
          <p:cNvPr id="6" name="Content Placeholder 5"/>
          <p:cNvSpPr>
            <a:spLocks noGrp="1"/>
          </p:cNvSpPr>
          <p:nvPr>
            <p:ph idx="1"/>
          </p:nvPr>
        </p:nvSpPr>
        <p:spPr/>
        <p:txBody>
          <a:bodyPr>
            <a:normAutofit lnSpcReduction="10000"/>
          </a:bodyPr>
          <a:lstStyle/>
          <a:p>
            <a:r>
              <a:rPr lang="en-US" dirty="0" smtClean="0"/>
              <a:t>Turn to page 16 in your book.</a:t>
            </a:r>
          </a:p>
          <a:p>
            <a:r>
              <a:rPr lang="en-US" dirty="0" smtClean="0"/>
              <a:t>I know I usually find out about the characters and setting in the beginning of a story.  If the story takes place at a school, I know I might read about children in a classroom or on a playground.  As I read a story, I think about what a character says and does.  I think how I would feel if I were a the character.</a:t>
            </a:r>
          </a:p>
          <a:p>
            <a:r>
              <a:rPr lang="en-US" dirty="0" smtClean="0"/>
              <a:t>Let’s read pages 16-17 together.</a:t>
            </a:r>
            <a:endParaRPr lang="en-US" dirty="0"/>
          </a:p>
        </p:txBody>
      </p:sp>
      <p:sp>
        <p:nvSpPr>
          <p:cNvPr id="7" name="Rectangle 6"/>
          <p:cNvSpPr/>
          <p:nvPr/>
        </p:nvSpPr>
        <p:spPr>
          <a:xfrm rot="20510368">
            <a:off x="221716" y="-25144"/>
            <a:ext cx="2074881"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Focus Skill</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Footer Placeholder 7"/>
          <p:cNvSpPr>
            <a:spLocks noGrp="1"/>
          </p:cNvSpPr>
          <p:nvPr>
            <p:ph type="ftr" sz="quarter" idx="11"/>
          </p:nvPr>
        </p:nvSpPr>
        <p:spPr/>
        <p:txBody>
          <a:bodyPr/>
          <a:lstStyle/>
          <a:p>
            <a:r>
              <a:rPr lang="en-US" smtClean="0"/>
              <a:t>T32</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grpId="1" nodeType="clickEffect">
                                  <p:stCondLst>
                                    <p:cond delay="0"/>
                                  </p:stCondLst>
                                  <p:iterate type="lt">
                                    <p:tmPct val="10000"/>
                                  </p:iterate>
                                  <p:childTnLst>
                                    <p:animScale>
                                      <p:cBhvr>
                                        <p:cTn id="13" dur="250" autoRev="1" fill="hold">
                                          <p:stCondLst>
                                            <p:cond delay="0"/>
                                          </p:stCondLst>
                                        </p:cTn>
                                        <p:tgtEl>
                                          <p:spTgt spid="7"/>
                                        </p:tgtEl>
                                      </p:cBhvr>
                                      <p:to x="80000" y="100000"/>
                                    </p:animScale>
                                    <p:anim by="(#ppt_w*0.10)" calcmode="lin" valueType="num">
                                      <p:cBhvr>
                                        <p:cTn id="14" dur="250" autoRev="1" fill="hold">
                                          <p:stCondLst>
                                            <p:cond delay="0"/>
                                          </p:stCondLst>
                                        </p:cTn>
                                        <p:tgtEl>
                                          <p:spTgt spid="7"/>
                                        </p:tgtEl>
                                        <p:attrNameLst>
                                          <p:attrName>ppt_x</p:attrName>
                                        </p:attrNameLst>
                                      </p:cBhvr>
                                    </p:anim>
                                    <p:anim by="(-#ppt_w*0.10)" calcmode="lin" valueType="num">
                                      <p:cBhvr>
                                        <p:cTn id="15" dur="250" autoRev="1" fill="hold">
                                          <p:stCondLst>
                                            <p:cond delay="0"/>
                                          </p:stCondLst>
                                        </p:cTn>
                                        <p:tgtEl>
                                          <p:spTgt spid="7"/>
                                        </p:tgtEl>
                                        <p:attrNameLst>
                                          <p:attrName>ppt_y</p:attrName>
                                        </p:attrNameLst>
                                      </p:cBhvr>
                                    </p:anim>
                                    <p:animRot by="-480000">
                                      <p:cBhvr>
                                        <p:cTn id="16" dur="250" autoRev="1" fill="hold">
                                          <p:stCondLst>
                                            <p:cond delay="0"/>
                                          </p:stCondLst>
                                        </p:cTn>
                                        <p:tgtEl>
                                          <p:spTgt spid="7"/>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wipe(down)">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Effect transition="in" filter="wipe(down)">
                                      <p:cBhvr>
                                        <p:cTn id="26" dur="500"/>
                                        <p:tgtEl>
                                          <p:spTgt spid="6">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Effect transition="in" filter="wipe(down)">
                                      <p:cBhvr>
                                        <p:cTn id="31"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7" grpId="1"/>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Alex’s New Home</a:t>
            </a:r>
          </a:p>
        </p:txBody>
      </p:sp>
      <p:sp>
        <p:nvSpPr>
          <p:cNvPr id="17411" name="Rectangle 3"/>
          <p:cNvSpPr>
            <a:spLocks noGrp="1" noChangeArrowheads="1"/>
          </p:cNvSpPr>
          <p:nvPr>
            <p:ph type="body" idx="1"/>
          </p:nvPr>
        </p:nvSpPr>
        <p:spPr/>
        <p:txBody>
          <a:bodyPr/>
          <a:lstStyle/>
          <a:p>
            <a:pPr eaLnBrk="1" hangingPunct="1">
              <a:buFontTx/>
              <a:buNone/>
            </a:pPr>
            <a:r>
              <a:rPr lang="en-US" smtClean="0"/>
              <a:t>“Its no fun playing alone”, Alex complained.</a:t>
            </a:r>
          </a:p>
          <a:p>
            <a:pPr eaLnBrk="1" hangingPunct="1">
              <a:buFontTx/>
              <a:buNone/>
            </a:pPr>
            <a:r>
              <a:rPr lang="en-US" smtClean="0"/>
              <a:t>“I know”, said his mom.</a:t>
            </a:r>
          </a:p>
          <a:p>
            <a:pPr eaLnBrk="1" hangingPunct="1">
              <a:buFontTx/>
              <a:buNone/>
            </a:pPr>
            <a:r>
              <a:rPr lang="en-US" smtClean="0"/>
              <a:t>“I wish school started tomorrow”, said Alex. “How many more days until I meet someone my own age”? </a:t>
            </a:r>
          </a:p>
          <a:p>
            <a:pPr eaLnBrk="1" hangingPunct="1">
              <a:buFontTx/>
              <a:buNone/>
            </a:pPr>
            <a:r>
              <a:rPr lang="en-US" smtClean="0"/>
              <a:t>“Just five more days until school”, his mom replied.</a:t>
            </a:r>
          </a:p>
          <a:p>
            <a:pPr eaLnBrk="1" hangingPunct="1"/>
            <a:endParaRPr lang="en-US" smtClean="0"/>
          </a:p>
        </p:txBody>
      </p:sp>
      <p:sp>
        <p:nvSpPr>
          <p:cNvPr id="15364" name="Footer Placeholder 5"/>
          <p:cNvSpPr>
            <a:spLocks noGrp="1"/>
          </p:cNvSpPr>
          <p:nvPr>
            <p:ph type="ftr" sz="quarter" idx="11"/>
          </p:nvPr>
        </p:nvSpPr>
        <p:spPr>
          <a:noFill/>
        </p:spPr>
        <p:txBody>
          <a:bodyPr/>
          <a:lstStyle/>
          <a:p>
            <a:r>
              <a:rPr lang="en-US" smtClean="0"/>
              <a:t>transparency R1</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1000"/>
                                        <p:tgtEl>
                                          <p:spTgt spid="17410"/>
                                        </p:tgtEl>
                                      </p:cBhvr>
                                    </p:animEffect>
                                    <p:anim calcmode="lin" valueType="num">
                                      <p:cBhvr>
                                        <p:cTn id="8" dur="1000" fill="hold"/>
                                        <p:tgtEl>
                                          <p:spTgt spid="17410"/>
                                        </p:tgtEl>
                                        <p:attrNameLst>
                                          <p:attrName>ppt_x</p:attrName>
                                        </p:attrNameLst>
                                      </p:cBhvr>
                                      <p:tavLst>
                                        <p:tav tm="0">
                                          <p:val>
                                            <p:strVal val="#ppt_x"/>
                                          </p:val>
                                        </p:tav>
                                        <p:tav tm="100000">
                                          <p:val>
                                            <p:strVal val="#ppt_x"/>
                                          </p:val>
                                        </p:tav>
                                      </p:tavLst>
                                    </p:anim>
                                    <p:anim calcmode="lin" valueType="num">
                                      <p:cBhvr>
                                        <p:cTn id="9" dur="898" decel="100000" fill="hold"/>
                                        <p:tgtEl>
                                          <p:spTgt spid="17410"/>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741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7411">
                                            <p:txEl>
                                              <p:pRg st="0" end="0"/>
                                            </p:txEl>
                                          </p:spTgt>
                                        </p:tgtEl>
                                        <p:attrNameLst>
                                          <p:attrName>style.visibility</p:attrName>
                                        </p:attrNameLst>
                                      </p:cBhvr>
                                      <p:to>
                                        <p:strVal val="visible"/>
                                      </p:to>
                                    </p:set>
                                    <p:animEffect transition="in" filter="fade">
                                      <p:cBhvr>
                                        <p:cTn id="15" dur="1000"/>
                                        <p:tgtEl>
                                          <p:spTgt spid="17411">
                                            <p:txEl>
                                              <p:pRg st="0" end="0"/>
                                            </p:txEl>
                                          </p:spTgt>
                                        </p:tgtEl>
                                      </p:cBhvr>
                                    </p:animEffect>
                                    <p:anim calcmode="lin" valueType="num">
                                      <p:cBhvr>
                                        <p:cTn id="16"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17411">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174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7411">
                                            <p:txEl>
                                              <p:pRg st="1" end="1"/>
                                            </p:txEl>
                                          </p:spTgt>
                                        </p:tgtEl>
                                        <p:attrNameLst>
                                          <p:attrName>style.visibility</p:attrName>
                                        </p:attrNameLst>
                                      </p:cBhvr>
                                      <p:to>
                                        <p:strVal val="visible"/>
                                      </p:to>
                                    </p:set>
                                    <p:animEffect transition="in" filter="fade">
                                      <p:cBhvr>
                                        <p:cTn id="23" dur="1000"/>
                                        <p:tgtEl>
                                          <p:spTgt spid="17411">
                                            <p:txEl>
                                              <p:pRg st="1" end="1"/>
                                            </p:txEl>
                                          </p:spTgt>
                                        </p:tgtEl>
                                      </p:cBhvr>
                                    </p:animEffect>
                                    <p:anim calcmode="lin" valueType="num">
                                      <p:cBhvr>
                                        <p:cTn id="24"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7411">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741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7411">
                                            <p:txEl>
                                              <p:pRg st="2" end="2"/>
                                            </p:txEl>
                                          </p:spTgt>
                                        </p:tgtEl>
                                        <p:attrNameLst>
                                          <p:attrName>style.visibility</p:attrName>
                                        </p:attrNameLst>
                                      </p:cBhvr>
                                      <p:to>
                                        <p:strVal val="visible"/>
                                      </p:to>
                                    </p:set>
                                    <p:animEffect transition="in" filter="fade">
                                      <p:cBhvr>
                                        <p:cTn id="31" dur="1000"/>
                                        <p:tgtEl>
                                          <p:spTgt spid="17411">
                                            <p:txEl>
                                              <p:pRg st="2" end="2"/>
                                            </p:txEl>
                                          </p:spTgt>
                                        </p:tgtEl>
                                      </p:cBhvr>
                                    </p:animEffect>
                                    <p:anim calcmode="lin" valueType="num">
                                      <p:cBhvr>
                                        <p:cTn id="32"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17411">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1741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7411">
                                            <p:txEl>
                                              <p:pRg st="3" end="3"/>
                                            </p:txEl>
                                          </p:spTgt>
                                        </p:tgtEl>
                                        <p:attrNameLst>
                                          <p:attrName>style.visibility</p:attrName>
                                        </p:attrNameLst>
                                      </p:cBhvr>
                                      <p:to>
                                        <p:strVal val="visible"/>
                                      </p:to>
                                    </p:set>
                                    <p:animEffect transition="in" filter="fade">
                                      <p:cBhvr>
                                        <p:cTn id="39" dur="1000"/>
                                        <p:tgtEl>
                                          <p:spTgt spid="17411">
                                            <p:txEl>
                                              <p:pRg st="3" end="3"/>
                                            </p:txEl>
                                          </p:spTgt>
                                        </p:tgtEl>
                                      </p:cBhvr>
                                    </p:animEffect>
                                    <p:anim calcmode="lin" valueType="num">
                                      <p:cBhvr>
                                        <p:cTn id="40" dur="10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17411">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1741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Alex’s New Home</a:t>
            </a:r>
          </a:p>
        </p:txBody>
      </p:sp>
      <p:sp>
        <p:nvSpPr>
          <p:cNvPr id="15363" name="Rectangle 3"/>
          <p:cNvSpPr>
            <a:spLocks noGrp="1" noChangeArrowheads="1"/>
          </p:cNvSpPr>
          <p:nvPr>
            <p:ph type="body" idx="1"/>
          </p:nvPr>
        </p:nvSpPr>
        <p:spPr/>
        <p:txBody>
          <a:bodyPr/>
          <a:lstStyle/>
          <a:p>
            <a:pPr eaLnBrk="1" hangingPunct="1"/>
            <a:r>
              <a:rPr lang="en-US" sz="2800" smtClean="0"/>
              <a:t>What is the setting?</a:t>
            </a:r>
          </a:p>
          <a:p>
            <a:pPr eaLnBrk="1" hangingPunct="1"/>
            <a:r>
              <a:rPr lang="en-US" sz="2800" smtClean="0"/>
              <a:t>How does the setting affect Alex?</a:t>
            </a:r>
          </a:p>
          <a:p>
            <a:pPr eaLnBrk="1" hangingPunct="1"/>
            <a:r>
              <a:rPr lang="en-US" sz="2800" smtClean="0"/>
              <a:t>How does Alex feel about starting a new school?</a:t>
            </a:r>
          </a:p>
          <a:p>
            <a:pPr eaLnBrk="1" hangingPunct="1"/>
            <a:r>
              <a:rPr lang="en-US" sz="2800" smtClean="0"/>
              <a:t>How do you know that he wants school to start?</a:t>
            </a:r>
          </a:p>
          <a:p>
            <a:pPr eaLnBrk="1" hangingPunct="1"/>
            <a:r>
              <a:rPr lang="en-US" sz="2800" smtClean="0"/>
              <a:t>*Reread pg 29 of “Ruby the Copycat”. How does Angela feel about Ruby now? What does Angela Say or do that lets you know how she feels?</a:t>
            </a:r>
          </a:p>
        </p:txBody>
      </p:sp>
      <p:sp>
        <p:nvSpPr>
          <p:cNvPr id="16388" name="Text Box 4"/>
          <p:cNvSpPr txBox="1">
            <a:spLocks noChangeArrowheads="1"/>
          </p:cNvSpPr>
          <p:nvPr/>
        </p:nvSpPr>
        <p:spPr bwMode="auto">
          <a:xfrm>
            <a:off x="6537325" y="6361113"/>
            <a:ext cx="577850" cy="366712"/>
          </a:xfrm>
          <a:prstGeom prst="rect">
            <a:avLst/>
          </a:prstGeom>
          <a:noFill/>
          <a:ln w="9525">
            <a:noFill/>
            <a:miter lim="800000"/>
            <a:headEnd/>
            <a:tailEnd/>
          </a:ln>
        </p:spPr>
        <p:txBody>
          <a:bodyPr wrap="none">
            <a:spAutoFit/>
          </a:bodyPr>
          <a:lstStyle/>
          <a:p>
            <a:r>
              <a:rPr lang="en-US"/>
              <a:t>T81</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1000" fill="hold"/>
                                        <p:tgtEl>
                                          <p:spTgt spid="15362"/>
                                        </p:tgtEl>
                                        <p:attrNameLst>
                                          <p:attrName>ppt_x</p:attrName>
                                        </p:attrNameLst>
                                      </p:cBhvr>
                                      <p:tavLst>
                                        <p:tav tm="0">
                                          <p:val>
                                            <p:strVal val="#ppt_x-.2"/>
                                          </p:val>
                                        </p:tav>
                                        <p:tav tm="100000">
                                          <p:val>
                                            <p:strVal val="#ppt_x"/>
                                          </p:val>
                                        </p:tav>
                                      </p:tavLst>
                                    </p:anim>
                                    <p:anim calcmode="lin" valueType="num">
                                      <p:cBhvr>
                                        <p:cTn id="8" dur="1000" fill="hold"/>
                                        <p:tgtEl>
                                          <p:spTgt spid="1536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36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5363">
                                            <p:txEl>
                                              <p:pRg st="0" end="0"/>
                                            </p:txEl>
                                          </p:spTgt>
                                        </p:tgtEl>
                                        <p:attrNameLst>
                                          <p:attrName>style.visibility</p:attrName>
                                        </p:attrNameLst>
                                      </p:cBhvr>
                                      <p:to>
                                        <p:strVal val="visible"/>
                                      </p:to>
                                    </p:set>
                                    <p:animEffect transition="in" filter="fade">
                                      <p:cBhvr>
                                        <p:cTn id="14" dur="500"/>
                                        <p:tgtEl>
                                          <p:spTgt spid="15363">
                                            <p:txEl>
                                              <p:pRg st="0" end="0"/>
                                            </p:txEl>
                                          </p:spTgt>
                                        </p:tgtEl>
                                      </p:cBhvr>
                                    </p:animEffect>
                                    <p:anim calcmode="lin" valueType="num">
                                      <p:cBhvr>
                                        <p:cTn id="15"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536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5363">
                                            <p:txEl>
                                              <p:pRg st="1" end="1"/>
                                            </p:txEl>
                                          </p:spTgt>
                                        </p:tgtEl>
                                        <p:attrNameLst>
                                          <p:attrName>style.visibility</p:attrName>
                                        </p:attrNameLst>
                                      </p:cBhvr>
                                      <p:to>
                                        <p:strVal val="visible"/>
                                      </p:to>
                                    </p:set>
                                    <p:animEffect transition="in" filter="fade">
                                      <p:cBhvr>
                                        <p:cTn id="21" dur="500"/>
                                        <p:tgtEl>
                                          <p:spTgt spid="15363">
                                            <p:txEl>
                                              <p:pRg st="1" end="1"/>
                                            </p:txEl>
                                          </p:spTgt>
                                        </p:tgtEl>
                                      </p:cBhvr>
                                    </p:animEffect>
                                    <p:anim calcmode="lin" valueType="num">
                                      <p:cBhvr>
                                        <p:cTn id="22"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1536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5363">
                                            <p:txEl>
                                              <p:pRg st="2" end="2"/>
                                            </p:txEl>
                                          </p:spTgt>
                                        </p:tgtEl>
                                        <p:attrNameLst>
                                          <p:attrName>style.visibility</p:attrName>
                                        </p:attrNameLst>
                                      </p:cBhvr>
                                      <p:to>
                                        <p:strVal val="visible"/>
                                      </p:to>
                                    </p:set>
                                    <p:animEffect transition="in" filter="fade">
                                      <p:cBhvr>
                                        <p:cTn id="28" dur="500"/>
                                        <p:tgtEl>
                                          <p:spTgt spid="15363">
                                            <p:txEl>
                                              <p:pRg st="2" end="2"/>
                                            </p:txEl>
                                          </p:spTgt>
                                        </p:tgtEl>
                                      </p:cBhvr>
                                    </p:animEffect>
                                    <p:anim calcmode="lin" valueType="num">
                                      <p:cBhvr>
                                        <p:cTn id="2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1536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5363">
                                            <p:txEl>
                                              <p:pRg st="3" end="3"/>
                                            </p:txEl>
                                          </p:spTgt>
                                        </p:tgtEl>
                                        <p:attrNameLst>
                                          <p:attrName>style.visibility</p:attrName>
                                        </p:attrNameLst>
                                      </p:cBhvr>
                                      <p:to>
                                        <p:strVal val="visible"/>
                                      </p:to>
                                    </p:set>
                                    <p:animEffect transition="in" filter="fade">
                                      <p:cBhvr>
                                        <p:cTn id="35" dur="500"/>
                                        <p:tgtEl>
                                          <p:spTgt spid="15363">
                                            <p:txEl>
                                              <p:pRg st="3" end="3"/>
                                            </p:txEl>
                                          </p:spTgt>
                                        </p:tgtEl>
                                      </p:cBhvr>
                                    </p:animEffect>
                                    <p:anim calcmode="lin" valueType="num">
                                      <p:cBhvr>
                                        <p:cTn id="36" dur="500" fill="hold"/>
                                        <p:tgtEl>
                                          <p:spTgt spid="1536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1536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5363">
                                            <p:txEl>
                                              <p:pRg st="4" end="4"/>
                                            </p:txEl>
                                          </p:spTgt>
                                        </p:tgtEl>
                                        <p:attrNameLst>
                                          <p:attrName>style.visibility</p:attrName>
                                        </p:attrNameLst>
                                      </p:cBhvr>
                                      <p:to>
                                        <p:strVal val="visible"/>
                                      </p:to>
                                    </p:set>
                                    <p:animEffect transition="in" filter="fade">
                                      <p:cBhvr>
                                        <p:cTn id="42" dur="500"/>
                                        <p:tgtEl>
                                          <p:spTgt spid="15363">
                                            <p:txEl>
                                              <p:pRg st="4" end="4"/>
                                            </p:txEl>
                                          </p:spTgt>
                                        </p:tgtEl>
                                      </p:cBhvr>
                                    </p:animEffect>
                                    <p:anim calcmode="lin" valueType="num">
                                      <p:cBhvr>
                                        <p:cTn id="43" dur="5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15363">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Open-ended Response</a:t>
            </a:r>
            <a:endParaRPr lang="en-US" dirty="0"/>
          </a:p>
        </p:txBody>
      </p:sp>
      <p:sp>
        <p:nvSpPr>
          <p:cNvPr id="3" name="Content Placeholder 2"/>
          <p:cNvSpPr>
            <a:spLocks noGrp="1"/>
          </p:cNvSpPr>
          <p:nvPr>
            <p:ph idx="1"/>
          </p:nvPr>
        </p:nvSpPr>
        <p:spPr/>
        <p:txBody>
          <a:bodyPr>
            <a:normAutofit lnSpcReduction="10000"/>
          </a:bodyPr>
          <a:lstStyle/>
          <a:p>
            <a:r>
              <a:rPr lang="en-US" dirty="0" smtClean="0"/>
              <a:t>How does Alex feels in the story?</a:t>
            </a:r>
          </a:p>
          <a:p>
            <a:endParaRPr lang="en-US" dirty="0" smtClean="0"/>
          </a:p>
          <a:p>
            <a:r>
              <a:rPr lang="en-US" dirty="0" smtClean="0"/>
              <a:t>Use details from the story to</a:t>
            </a:r>
          </a:p>
          <a:p>
            <a:pPr>
              <a:buNone/>
            </a:pPr>
            <a:r>
              <a:rPr lang="en-US" dirty="0" smtClean="0"/>
              <a:t>     support your answer.</a:t>
            </a:r>
          </a:p>
          <a:p>
            <a:pPr>
              <a:buNone/>
            </a:pPr>
            <a:endParaRPr lang="en-US" dirty="0" smtClean="0"/>
          </a:p>
          <a:p>
            <a:r>
              <a:rPr lang="en-US" dirty="0" smtClean="0"/>
              <a:t>Write your answer in the answer</a:t>
            </a:r>
          </a:p>
          <a:p>
            <a:pPr>
              <a:buNone/>
            </a:pPr>
            <a:r>
              <a:rPr lang="en-US" dirty="0" smtClean="0"/>
              <a:t>     document.</a:t>
            </a:r>
          </a:p>
          <a:p>
            <a:pPr>
              <a:buNone/>
            </a:pPr>
            <a:r>
              <a:rPr lang="en-US" dirty="0" smtClean="0"/>
              <a: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Characters and Setting</a:t>
            </a:r>
            <a:endParaRPr lang="en-US" dirty="0"/>
          </a:p>
        </p:txBody>
      </p:sp>
      <p:graphicFrame>
        <p:nvGraphicFramePr>
          <p:cNvPr id="9" name="Content Placeholder 8"/>
          <p:cNvGraphicFramePr>
            <a:graphicFrameLocks noGrp="1"/>
          </p:cNvGraphicFramePr>
          <p:nvPr>
            <p:ph idx="1"/>
          </p:nvPr>
        </p:nvGraphicFramePr>
        <p:xfrm>
          <a:off x="457200" y="1981200"/>
          <a:ext cx="8229600" cy="2194560"/>
        </p:xfrm>
        <a:graphic>
          <a:graphicData uri="http://schemas.openxmlformats.org/drawingml/2006/table">
            <a:tbl>
              <a:tblPr firstRow="1" bandRow="1">
                <a:tableStyleId>{21E4AEA4-8DFA-4A89-87EB-49C32662AFE0}</a:tableStyleId>
              </a:tblPr>
              <a:tblGrid>
                <a:gridCol w="4114800"/>
                <a:gridCol w="4114800"/>
              </a:tblGrid>
              <a:tr h="751840">
                <a:tc>
                  <a:txBody>
                    <a:bodyPr/>
                    <a:lstStyle/>
                    <a:p>
                      <a:pPr algn="ctr"/>
                      <a:r>
                        <a:rPr lang="en-US" sz="4000" dirty="0" smtClean="0"/>
                        <a:t>Characters</a:t>
                      </a:r>
                      <a:endParaRPr lang="en-US" sz="4000" dirty="0"/>
                    </a:p>
                  </a:txBody>
                  <a:tcPr/>
                </a:tc>
                <a:tc>
                  <a:txBody>
                    <a:bodyPr/>
                    <a:lstStyle/>
                    <a:p>
                      <a:pPr algn="ctr"/>
                      <a:r>
                        <a:rPr lang="en-US" sz="4000" dirty="0" smtClean="0"/>
                        <a:t>Settings</a:t>
                      </a:r>
                      <a:endParaRPr lang="en-US" sz="4000" dirty="0"/>
                    </a:p>
                  </a:txBody>
                  <a:tcPr/>
                </a:tc>
              </a:tr>
              <a:tr h="1442720">
                <a:tc>
                  <a:txBody>
                    <a:bodyPr/>
                    <a:lstStyle/>
                    <a:p>
                      <a:endParaRPr lang="en-US" dirty="0"/>
                    </a:p>
                  </a:txBody>
                  <a:tcPr/>
                </a:tc>
                <a:tc>
                  <a:txBody>
                    <a:bodyPr/>
                    <a:lstStyle/>
                    <a:p>
                      <a:endParaRPr lang="en-US" dirty="0"/>
                    </a:p>
                  </a:txBody>
                  <a:tcPr/>
                </a:tc>
              </a:tr>
            </a:tbl>
          </a:graphicData>
        </a:graphic>
      </p:graphicFrame>
      <p:sp>
        <p:nvSpPr>
          <p:cNvPr id="7" name="Rectangle 6"/>
          <p:cNvSpPr/>
          <p:nvPr/>
        </p:nvSpPr>
        <p:spPr>
          <a:xfrm rot="20510368">
            <a:off x="221716" y="-25144"/>
            <a:ext cx="2074881"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Focus Skill</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Footer Placeholder 7"/>
          <p:cNvSpPr>
            <a:spLocks noGrp="1"/>
          </p:cNvSpPr>
          <p:nvPr>
            <p:ph type="ftr" sz="quarter" idx="11"/>
          </p:nvPr>
        </p:nvSpPr>
        <p:spPr/>
        <p:txBody>
          <a:bodyPr/>
          <a:lstStyle/>
          <a:p>
            <a:r>
              <a:rPr lang="en-US" smtClean="0"/>
              <a:t>T32</a:t>
            </a:r>
            <a:endParaRPr lang="en-US"/>
          </a:p>
        </p:txBody>
      </p:sp>
      <p:sp>
        <p:nvSpPr>
          <p:cNvPr id="10" name="TextBox 9"/>
          <p:cNvSpPr txBox="1"/>
          <p:nvPr/>
        </p:nvSpPr>
        <p:spPr>
          <a:xfrm>
            <a:off x="1066800" y="2971800"/>
            <a:ext cx="3124200" cy="1077218"/>
          </a:xfrm>
          <a:prstGeom prst="rect">
            <a:avLst/>
          </a:prstGeom>
          <a:noFill/>
        </p:spPr>
        <p:txBody>
          <a:bodyPr wrap="square" rtlCol="0">
            <a:spAutoFit/>
          </a:bodyPr>
          <a:lstStyle/>
          <a:p>
            <a:r>
              <a:rPr lang="en-US" sz="3200" dirty="0" smtClean="0">
                <a:solidFill>
                  <a:srgbClr val="FF0000"/>
                </a:solidFill>
              </a:rPr>
              <a:t>Jen</a:t>
            </a:r>
          </a:p>
          <a:p>
            <a:r>
              <a:rPr lang="en-US" sz="3200" dirty="0" smtClean="0">
                <a:solidFill>
                  <a:srgbClr val="FF0000"/>
                </a:solidFill>
              </a:rPr>
              <a:t>firefighters</a:t>
            </a:r>
            <a:endParaRPr lang="en-US" sz="3200" dirty="0">
              <a:solidFill>
                <a:srgbClr val="FF0000"/>
              </a:solidFill>
            </a:endParaRPr>
          </a:p>
        </p:txBody>
      </p:sp>
      <p:sp>
        <p:nvSpPr>
          <p:cNvPr id="11" name="TextBox 10"/>
          <p:cNvSpPr txBox="1"/>
          <p:nvPr/>
        </p:nvSpPr>
        <p:spPr>
          <a:xfrm>
            <a:off x="4953000" y="2971800"/>
            <a:ext cx="2971800" cy="584775"/>
          </a:xfrm>
          <a:prstGeom prst="rect">
            <a:avLst/>
          </a:prstGeom>
          <a:noFill/>
        </p:spPr>
        <p:txBody>
          <a:bodyPr wrap="square" rtlCol="0">
            <a:spAutoFit/>
          </a:bodyPr>
          <a:lstStyle/>
          <a:p>
            <a:r>
              <a:rPr lang="en-US" sz="3200" dirty="0" smtClean="0">
                <a:solidFill>
                  <a:srgbClr val="FF0000"/>
                </a:solidFill>
              </a:rPr>
              <a:t>school</a:t>
            </a:r>
            <a:endParaRPr lang="en-US" sz="3200" dirty="0">
              <a:solidFill>
                <a:srgbClr val="FF0000"/>
              </a:solidFill>
            </a:endParaRPr>
          </a:p>
        </p:txBody>
      </p:sp>
      <p:sp>
        <p:nvSpPr>
          <p:cNvPr id="12" name="TextBox 11"/>
          <p:cNvSpPr txBox="1"/>
          <p:nvPr/>
        </p:nvSpPr>
        <p:spPr>
          <a:xfrm>
            <a:off x="2057400" y="5105400"/>
            <a:ext cx="4648200" cy="369332"/>
          </a:xfrm>
          <a:prstGeom prst="rect">
            <a:avLst/>
          </a:prstGeom>
          <a:noFill/>
        </p:spPr>
        <p:txBody>
          <a:bodyPr wrap="square" rtlCol="0">
            <a:spAutoFit/>
          </a:bodyPr>
          <a:lstStyle/>
          <a:p>
            <a:r>
              <a:rPr lang="en-US" dirty="0" smtClean="0"/>
              <a:t>Turn to page 2 of your practice book.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grpId="1" nodeType="clickEffect">
                                  <p:stCondLst>
                                    <p:cond delay="0"/>
                                  </p:stCondLst>
                                  <p:iterate type="lt">
                                    <p:tmPct val="10000"/>
                                  </p:iterate>
                                  <p:childTnLst>
                                    <p:animScale>
                                      <p:cBhvr>
                                        <p:cTn id="13" dur="250" autoRev="1" fill="hold">
                                          <p:stCondLst>
                                            <p:cond delay="0"/>
                                          </p:stCondLst>
                                        </p:cTn>
                                        <p:tgtEl>
                                          <p:spTgt spid="7"/>
                                        </p:tgtEl>
                                      </p:cBhvr>
                                      <p:to x="80000" y="100000"/>
                                    </p:animScale>
                                    <p:anim by="(#ppt_w*0.10)" calcmode="lin" valueType="num">
                                      <p:cBhvr>
                                        <p:cTn id="14" dur="250" autoRev="1" fill="hold">
                                          <p:stCondLst>
                                            <p:cond delay="0"/>
                                          </p:stCondLst>
                                        </p:cTn>
                                        <p:tgtEl>
                                          <p:spTgt spid="7"/>
                                        </p:tgtEl>
                                        <p:attrNameLst>
                                          <p:attrName>ppt_x</p:attrName>
                                        </p:attrNameLst>
                                      </p:cBhvr>
                                    </p:anim>
                                    <p:anim by="(-#ppt_w*0.10)" calcmode="lin" valueType="num">
                                      <p:cBhvr>
                                        <p:cTn id="15" dur="250" autoRev="1" fill="hold">
                                          <p:stCondLst>
                                            <p:cond delay="0"/>
                                          </p:stCondLst>
                                        </p:cTn>
                                        <p:tgtEl>
                                          <p:spTgt spid="7"/>
                                        </p:tgtEl>
                                        <p:attrNameLst>
                                          <p:attrName>ppt_y</p:attrName>
                                        </p:attrNameLst>
                                      </p:cBhvr>
                                    </p:anim>
                                    <p:animRot by="-480000">
                                      <p:cBhvr>
                                        <p:cTn id="16" dur="250" autoRev="1" fill="hold">
                                          <p:stCondLst>
                                            <p:cond delay="0"/>
                                          </p:stCondLst>
                                        </p:cTn>
                                        <p:tgtEl>
                                          <p:spTgt spid="7"/>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anim calcmode="lin" valueType="num">
                                      <p:cBhvr additive="base">
                                        <p:cTn id="2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anim calcmode="lin" valueType="num">
                                      <p:cBhvr additive="base">
                                        <p:cTn id="2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xEl>
                                              <p:pRg st="0" end="0"/>
                                            </p:txEl>
                                          </p:spTgt>
                                        </p:tgtEl>
                                        <p:attrNameLst>
                                          <p:attrName>style.visibility</p:attrName>
                                        </p:attrNameLst>
                                      </p:cBhvr>
                                      <p:to>
                                        <p:strVal val="visible"/>
                                      </p:to>
                                    </p:set>
                                    <p:anim calcmode="lin" valueType="num">
                                      <p:cBhvr additive="base">
                                        <p:cTn id="3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0" grpId="0" build="p"/>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914400"/>
          </a:xfrm>
        </p:spPr>
        <p:txBody>
          <a:bodyPr>
            <a:normAutofit/>
          </a:bodyPr>
          <a:lstStyle/>
          <a:p>
            <a:r>
              <a:rPr lang="en-US" dirty="0" smtClean="0"/>
              <a:t>Characters and Setting</a:t>
            </a:r>
            <a:endParaRPr lang="en-US" dirty="0"/>
          </a:p>
        </p:txBody>
      </p:sp>
      <p:pic>
        <p:nvPicPr>
          <p:cNvPr id="15" name="Content Placeholder 14" descr="scan0002.jpg"/>
          <p:cNvPicPr>
            <a:picLocks noGrp="1" noChangeAspect="1"/>
          </p:cNvPicPr>
          <p:nvPr>
            <p:ph idx="1"/>
          </p:nvPr>
        </p:nvPicPr>
        <p:blipFill>
          <a:blip r:embed="rId2" cstate="print"/>
          <a:stretch>
            <a:fillRect/>
          </a:stretch>
        </p:blipFill>
        <p:spPr>
          <a:xfrm>
            <a:off x="381000" y="685800"/>
            <a:ext cx="8001000" cy="5562600"/>
          </a:xfrm>
        </p:spPr>
      </p:pic>
      <p:sp>
        <p:nvSpPr>
          <p:cNvPr id="8" name="Footer Placeholder 7"/>
          <p:cNvSpPr>
            <a:spLocks noGrp="1"/>
          </p:cNvSpPr>
          <p:nvPr>
            <p:ph type="ftr" sz="quarter" idx="11"/>
          </p:nvPr>
        </p:nvSpPr>
        <p:spPr/>
        <p:txBody>
          <a:bodyPr/>
          <a:lstStyle/>
          <a:p>
            <a:r>
              <a:rPr lang="en-US" dirty="0" smtClean="0"/>
              <a:t>T32 </a:t>
            </a:r>
            <a:r>
              <a:rPr lang="en-US" smtClean="0"/>
              <a:t>Practice page 2</a:t>
            </a:r>
            <a:endParaRPr lang="en-US"/>
          </a:p>
        </p:txBody>
      </p:sp>
      <p:sp>
        <p:nvSpPr>
          <p:cNvPr id="7" name="Rectangle 6"/>
          <p:cNvSpPr/>
          <p:nvPr/>
        </p:nvSpPr>
        <p:spPr>
          <a:xfrm rot="20413420">
            <a:off x="221716" y="-25144"/>
            <a:ext cx="2074881"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Focus Skill</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grpId="1" nodeType="clickEffect">
                                  <p:stCondLst>
                                    <p:cond delay="0"/>
                                  </p:stCondLst>
                                  <p:iterate type="lt">
                                    <p:tmPct val="10000"/>
                                  </p:iterate>
                                  <p:childTnLst>
                                    <p:animScale>
                                      <p:cBhvr>
                                        <p:cTn id="13" dur="250" autoRev="1" fill="hold">
                                          <p:stCondLst>
                                            <p:cond delay="0"/>
                                          </p:stCondLst>
                                        </p:cTn>
                                        <p:tgtEl>
                                          <p:spTgt spid="7"/>
                                        </p:tgtEl>
                                      </p:cBhvr>
                                      <p:to x="80000" y="100000"/>
                                    </p:animScale>
                                    <p:anim by="(#ppt_w*0.10)" calcmode="lin" valueType="num">
                                      <p:cBhvr>
                                        <p:cTn id="14" dur="250" autoRev="1" fill="hold">
                                          <p:stCondLst>
                                            <p:cond delay="0"/>
                                          </p:stCondLst>
                                        </p:cTn>
                                        <p:tgtEl>
                                          <p:spTgt spid="7"/>
                                        </p:tgtEl>
                                        <p:attrNameLst>
                                          <p:attrName>ppt_x</p:attrName>
                                        </p:attrNameLst>
                                      </p:cBhvr>
                                    </p:anim>
                                    <p:anim by="(-#ppt_w*0.10)" calcmode="lin" valueType="num">
                                      <p:cBhvr>
                                        <p:cTn id="15" dur="250" autoRev="1" fill="hold">
                                          <p:stCondLst>
                                            <p:cond delay="0"/>
                                          </p:stCondLst>
                                        </p:cTn>
                                        <p:tgtEl>
                                          <p:spTgt spid="7"/>
                                        </p:tgtEl>
                                        <p:attrNameLst>
                                          <p:attrName>ppt_y</p:attrName>
                                        </p:attrNameLst>
                                      </p:cBhvr>
                                    </p:anim>
                                    <p:animRot by="-480000">
                                      <p:cBhvr>
                                        <p:cTn id="16" dur="2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C00CC"/>
          </a:solidFill>
        </p:spPr>
        <p:txBody>
          <a:bodyPr>
            <a:normAutofit fontScale="90000"/>
          </a:bodyPr>
          <a:lstStyle/>
          <a:p>
            <a:r>
              <a:rPr lang="en-US" dirty="0" smtClean="0"/>
              <a:t>Listening Comprehension</a:t>
            </a:r>
            <a:br>
              <a:rPr lang="en-US" dirty="0" smtClean="0"/>
            </a:br>
            <a:r>
              <a:rPr lang="en-US" dirty="0" smtClean="0"/>
              <a:t>Read Aloud</a:t>
            </a:r>
            <a:endParaRPr lang="en-US" dirty="0"/>
          </a:p>
        </p:txBody>
      </p:sp>
      <p:sp>
        <p:nvSpPr>
          <p:cNvPr id="3" name="Content Placeholder 2"/>
          <p:cNvSpPr>
            <a:spLocks noGrp="1"/>
          </p:cNvSpPr>
          <p:nvPr>
            <p:ph idx="1"/>
          </p:nvPr>
        </p:nvSpPr>
        <p:spPr>
          <a:xfrm>
            <a:off x="457200" y="1600201"/>
            <a:ext cx="8229600" cy="2057400"/>
          </a:xfrm>
        </p:spPr>
        <p:txBody>
          <a:bodyPr/>
          <a:lstStyle/>
          <a:p>
            <a:r>
              <a:rPr lang="en-US" dirty="0" smtClean="0"/>
              <a:t>Good readers try to read every word correctly, or accurately.  When they realize that they have read a word incorrectly, they go back and reread it so that the sentence makes sense.</a:t>
            </a:r>
          </a:p>
          <a:p>
            <a:endParaRPr lang="en-US" dirty="0" smtClean="0"/>
          </a:p>
          <a:p>
            <a:endParaRPr lang="en-US" dirty="0"/>
          </a:p>
        </p:txBody>
      </p:sp>
      <p:sp>
        <p:nvSpPr>
          <p:cNvPr id="4" name="Rectangle 3"/>
          <p:cNvSpPr/>
          <p:nvPr/>
        </p:nvSpPr>
        <p:spPr>
          <a:xfrm rot="19995112">
            <a:off x="101929" y="853014"/>
            <a:ext cx="197842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Fix</a:t>
            </a: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en-US" sz="5400" b="1" cap="all" spc="0" dirty="0" smtClean="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it!</a:t>
            </a:r>
            <a:endParaRPr lang="en-US" sz="5400" b="1" cap="all" spc="0"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Rectangle 4"/>
          <p:cNvSpPr/>
          <p:nvPr/>
        </p:nvSpPr>
        <p:spPr>
          <a:xfrm>
            <a:off x="408275" y="3581400"/>
            <a:ext cx="8735725"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Connect with what you know.</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TextBox 5"/>
          <p:cNvSpPr txBox="1"/>
          <p:nvPr/>
        </p:nvSpPr>
        <p:spPr>
          <a:xfrm>
            <a:off x="304800" y="4419600"/>
            <a:ext cx="8686800" cy="2215991"/>
          </a:xfrm>
          <a:prstGeom prst="rect">
            <a:avLst/>
          </a:prstGeom>
          <a:noFill/>
        </p:spPr>
        <p:txBody>
          <a:bodyPr wrap="square" rtlCol="0">
            <a:spAutoFit/>
          </a:bodyPr>
          <a:lstStyle/>
          <a:p>
            <a:r>
              <a:rPr lang="en-US" sz="2400" dirty="0" smtClean="0"/>
              <a:t>Think about your first day at a new school.  Turn and talk to a partner about your first day at a new school.  </a:t>
            </a:r>
          </a:p>
          <a:p>
            <a:r>
              <a:rPr lang="en-US" sz="2400" dirty="0" smtClean="0"/>
              <a:t>“First Day Jitters” is the title of the story I am going to read to you.</a:t>
            </a:r>
          </a:p>
          <a:p>
            <a:r>
              <a:rPr lang="en-US" sz="2400" dirty="0" smtClean="0"/>
              <a:t>Jitters – to be nervous</a:t>
            </a:r>
          </a:p>
          <a:p>
            <a:r>
              <a:rPr lang="en-US" sz="2400" dirty="0" smtClean="0"/>
              <a:t>Did you have jitters on your first day?</a:t>
            </a:r>
          </a:p>
          <a:p>
            <a:endParaRPr lang="en-US" dirty="0"/>
          </a:p>
        </p:txBody>
      </p:sp>
      <p:sp>
        <p:nvSpPr>
          <p:cNvPr id="7" name="Footer Placeholder 6"/>
          <p:cNvSpPr>
            <a:spLocks noGrp="1"/>
          </p:cNvSpPr>
          <p:nvPr>
            <p:ph type="ftr" sz="quarter" idx="11"/>
          </p:nvPr>
        </p:nvSpPr>
        <p:spPr/>
        <p:txBody>
          <a:bodyPr/>
          <a:lstStyle/>
          <a:p>
            <a:r>
              <a:rPr lang="en-US" smtClean="0"/>
              <a:t>T34</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6">
                                            <p:txEl>
                                              <p:pRg st="1" end="1"/>
                                            </p:txEl>
                                          </p:spTgt>
                                        </p:tgtEl>
                                        <p:attrNameLst>
                                          <p:attrName>style.visibility</p:attrName>
                                        </p:attrNameLst>
                                      </p:cBhvr>
                                      <p:to>
                                        <p:strVal val="visible"/>
                                      </p:to>
                                    </p:set>
                                    <p:anim calcmode="lin" valueType="num">
                                      <p:cBhvr additive="base">
                                        <p:cTn id="3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 calcmode="lin" valueType="num">
                                      <p:cBhvr additive="base">
                                        <p:cTn id="4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6">
                                            <p:txEl>
                                              <p:pRg st="3" end="3"/>
                                            </p:txEl>
                                          </p:spTgt>
                                        </p:tgtEl>
                                        <p:attrNameLst>
                                          <p:attrName>style.visibility</p:attrName>
                                        </p:attrNameLst>
                                      </p:cBhvr>
                                      <p:to>
                                        <p:strVal val="visible"/>
                                      </p:to>
                                    </p:set>
                                    <p:anim calcmode="lin" valueType="num">
                                      <p:cBhvr additive="base">
                                        <p:cTn id="5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C00CC"/>
          </a:solidFill>
        </p:spPr>
        <p:txBody>
          <a:bodyPr>
            <a:normAutofit fontScale="90000"/>
          </a:bodyPr>
          <a:lstStyle/>
          <a:p>
            <a:r>
              <a:rPr lang="en-US" dirty="0" smtClean="0"/>
              <a:t>Listening Comprehension</a:t>
            </a:r>
            <a:br>
              <a:rPr lang="en-US" dirty="0" smtClean="0"/>
            </a:br>
            <a:r>
              <a:rPr lang="en-US" dirty="0" smtClean="0"/>
              <a:t>Read Aloud</a:t>
            </a:r>
            <a:endParaRPr lang="en-US" dirty="0"/>
          </a:p>
        </p:txBody>
      </p:sp>
      <p:sp>
        <p:nvSpPr>
          <p:cNvPr id="7" name="Content Placeholder 6"/>
          <p:cNvSpPr>
            <a:spLocks noGrp="1"/>
          </p:cNvSpPr>
          <p:nvPr>
            <p:ph idx="1"/>
          </p:nvPr>
        </p:nvSpPr>
        <p:spPr>
          <a:xfrm>
            <a:off x="457200" y="2286000"/>
            <a:ext cx="8001000" cy="3840163"/>
          </a:xfrm>
        </p:spPr>
        <p:txBody>
          <a:bodyPr>
            <a:normAutofit lnSpcReduction="10000"/>
          </a:bodyPr>
          <a:lstStyle/>
          <a:p>
            <a:r>
              <a:rPr lang="en-US" dirty="0" smtClean="0"/>
              <a:t>Does a story about a first day at school sound like real life?</a:t>
            </a:r>
          </a:p>
          <a:p>
            <a:r>
              <a:rPr lang="en-US" dirty="0" smtClean="0"/>
              <a:t>Stories about things that could happen in real life are called </a:t>
            </a:r>
            <a:r>
              <a:rPr lang="en-US" i="1" dirty="0" smtClean="0">
                <a:solidFill>
                  <a:srgbClr val="92D050"/>
                </a:solidFill>
              </a:rPr>
              <a:t>realistic fiction.</a:t>
            </a:r>
          </a:p>
          <a:p>
            <a:r>
              <a:rPr lang="en-US" dirty="0" smtClean="0"/>
              <a:t>I know that realistic fiction is like real life.  I expect that the characters in this story will be like people I know.  I expect that the school will be like my school in many ways.</a:t>
            </a:r>
          </a:p>
          <a:p>
            <a:endParaRPr lang="en-US" i="1" dirty="0">
              <a:solidFill>
                <a:srgbClr val="92D050"/>
              </a:solidFill>
            </a:endParaRPr>
          </a:p>
        </p:txBody>
      </p:sp>
      <p:sp>
        <p:nvSpPr>
          <p:cNvPr id="8" name="Rectangle 7"/>
          <p:cNvSpPr/>
          <p:nvPr/>
        </p:nvSpPr>
        <p:spPr>
          <a:xfrm>
            <a:off x="1066800" y="1524000"/>
            <a:ext cx="6994993"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chemeClr val="accent3"/>
                </a:solidFill>
              </a:rPr>
              <a:t>Genre: Realistic Fiction</a:t>
            </a:r>
            <a:endParaRPr lang="en-US" sz="5400" b="1" cap="none" spc="0" dirty="0">
              <a:ln/>
              <a:solidFill>
                <a:schemeClr val="accent3"/>
              </a:solidFill>
              <a:effectLst/>
            </a:endParaRPr>
          </a:p>
        </p:txBody>
      </p:sp>
      <p:sp>
        <p:nvSpPr>
          <p:cNvPr id="9" name="Footer Placeholder 8"/>
          <p:cNvSpPr>
            <a:spLocks noGrp="1"/>
          </p:cNvSpPr>
          <p:nvPr>
            <p:ph type="ftr" sz="quarter" idx="11"/>
          </p:nvPr>
        </p:nvSpPr>
        <p:spPr/>
        <p:txBody>
          <a:bodyPr/>
          <a:lstStyle/>
          <a:p>
            <a:r>
              <a:rPr lang="en-US" smtClean="0"/>
              <a:t>T34</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 calcmode="lin" valueType="num">
                                      <p:cBhvr additive="base">
                                        <p:cTn id="3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C00CC"/>
          </a:solidFill>
        </p:spPr>
        <p:txBody>
          <a:bodyPr>
            <a:normAutofit fontScale="90000"/>
          </a:bodyPr>
          <a:lstStyle/>
          <a:p>
            <a:r>
              <a:rPr lang="en-US" dirty="0" smtClean="0"/>
              <a:t>Listening Comprehension</a:t>
            </a:r>
            <a:br>
              <a:rPr lang="en-US" dirty="0" smtClean="0"/>
            </a:br>
            <a:r>
              <a:rPr lang="en-US" dirty="0" smtClean="0"/>
              <a:t>Read Aloud</a:t>
            </a:r>
            <a:endParaRPr lang="en-US" dirty="0"/>
          </a:p>
        </p:txBody>
      </p:sp>
      <p:sp>
        <p:nvSpPr>
          <p:cNvPr id="7" name="Content Placeholder 6"/>
          <p:cNvSpPr>
            <a:spLocks noGrp="1"/>
          </p:cNvSpPr>
          <p:nvPr>
            <p:ph idx="1"/>
          </p:nvPr>
        </p:nvSpPr>
        <p:spPr>
          <a:xfrm>
            <a:off x="457200" y="3048000"/>
            <a:ext cx="8001000" cy="3352800"/>
          </a:xfrm>
        </p:spPr>
        <p:txBody>
          <a:bodyPr>
            <a:normAutofit fontScale="92500" lnSpcReduction="10000"/>
          </a:bodyPr>
          <a:lstStyle/>
          <a:p>
            <a:r>
              <a:rPr lang="en-US" dirty="0" smtClean="0"/>
              <a:t>Two important parts of every story are the characters – people in the story – and the setting – when and where the story takes place.</a:t>
            </a:r>
          </a:p>
          <a:p>
            <a:r>
              <a:rPr lang="en-US" dirty="0" smtClean="0"/>
              <a:t>Listen to identify the characters as I read “First Day Jitters”.  Just as in real life, the characters do not stay in one place; so one story can take place in several settings.</a:t>
            </a:r>
            <a:endParaRPr lang="en-US" dirty="0"/>
          </a:p>
        </p:txBody>
      </p:sp>
      <p:sp>
        <p:nvSpPr>
          <p:cNvPr id="5" name="Rectangle 4"/>
          <p:cNvSpPr/>
          <p:nvPr/>
        </p:nvSpPr>
        <p:spPr>
          <a:xfrm>
            <a:off x="304801" y="1447800"/>
            <a:ext cx="8730568" cy="1754326"/>
          </a:xfrm>
          <a:prstGeom prst="rect">
            <a:avLst/>
          </a:prstGeom>
          <a:noFill/>
        </p:spPr>
        <p:txBody>
          <a:bodyPr wrap="squar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Focus Skill:</a:t>
            </a:r>
          </a:p>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Characters and Setting</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6" name="Footer Placeholder 5"/>
          <p:cNvSpPr>
            <a:spLocks noGrp="1"/>
          </p:cNvSpPr>
          <p:nvPr>
            <p:ph type="ftr" sz="quarter" idx="11"/>
          </p:nvPr>
        </p:nvSpPr>
        <p:spPr/>
        <p:txBody>
          <a:bodyPr/>
          <a:lstStyle/>
          <a:p>
            <a:r>
              <a:rPr lang="en-US" smtClean="0"/>
              <a:t>t34</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C00CC"/>
          </a:solidFill>
        </p:spPr>
        <p:txBody>
          <a:bodyPr>
            <a:normAutofit fontScale="90000"/>
          </a:bodyPr>
          <a:lstStyle/>
          <a:p>
            <a:r>
              <a:rPr lang="en-US" dirty="0" smtClean="0"/>
              <a:t>Listening Comprehension</a:t>
            </a:r>
            <a:br>
              <a:rPr lang="en-US" dirty="0" smtClean="0"/>
            </a:br>
            <a:r>
              <a:rPr lang="en-US" dirty="0" smtClean="0"/>
              <a:t>Read Aloud</a:t>
            </a:r>
            <a:endParaRPr lang="en-US" dirty="0"/>
          </a:p>
        </p:txBody>
      </p:sp>
      <p:sp>
        <p:nvSpPr>
          <p:cNvPr id="7" name="Content Placeholder 6"/>
          <p:cNvSpPr>
            <a:spLocks noGrp="1"/>
          </p:cNvSpPr>
          <p:nvPr>
            <p:ph idx="1"/>
          </p:nvPr>
        </p:nvSpPr>
        <p:spPr>
          <a:xfrm>
            <a:off x="457200" y="1447800"/>
            <a:ext cx="8001000" cy="4953000"/>
          </a:xfrm>
        </p:spPr>
        <p:txBody>
          <a:bodyPr>
            <a:normAutofit/>
          </a:bodyPr>
          <a:lstStyle/>
          <a:p>
            <a:r>
              <a:rPr lang="en-US" b="1" dirty="0" smtClean="0">
                <a:solidFill>
                  <a:srgbClr val="FFFF00"/>
                </a:solidFill>
              </a:rPr>
              <a:t>Respond!</a:t>
            </a:r>
          </a:p>
          <a:p>
            <a:r>
              <a:rPr lang="en-US" b="1" dirty="0" smtClean="0"/>
              <a:t>What is Realistic Fiction?</a:t>
            </a:r>
          </a:p>
          <a:p>
            <a:r>
              <a:rPr lang="en-US" b="1" dirty="0" smtClean="0"/>
              <a:t> </a:t>
            </a:r>
            <a:r>
              <a:rPr lang="en-US" b="1" dirty="0" smtClean="0">
                <a:solidFill>
                  <a:srgbClr val="FF0000"/>
                </a:solidFill>
              </a:rPr>
              <a:t>A story that could happen in real life.</a:t>
            </a:r>
          </a:p>
          <a:p>
            <a:r>
              <a:rPr lang="en-US" b="1" dirty="0" smtClean="0"/>
              <a:t>Who were the characters in the story?</a:t>
            </a:r>
          </a:p>
          <a:p>
            <a:r>
              <a:rPr lang="en-US" b="1" dirty="0" smtClean="0"/>
              <a:t>Where did the story take place?</a:t>
            </a:r>
          </a:p>
          <a:p>
            <a:r>
              <a:rPr lang="en-US" b="1" dirty="0" smtClean="0"/>
              <a:t>Why was Sarah nervous about teaching?</a:t>
            </a:r>
          </a:p>
          <a:p>
            <a:r>
              <a:rPr lang="en-US" b="1" dirty="0" smtClean="0"/>
              <a:t>Thumbs up if you enjoyed the story, thumbs down if you didn’t. </a:t>
            </a:r>
            <a:endParaRPr lang="en-US" b="1" dirty="0"/>
          </a:p>
        </p:txBody>
      </p:sp>
      <p:sp>
        <p:nvSpPr>
          <p:cNvPr id="6" name="Footer Placeholder 5"/>
          <p:cNvSpPr>
            <a:spLocks noGrp="1"/>
          </p:cNvSpPr>
          <p:nvPr>
            <p:ph type="ftr" sz="quarter" idx="11"/>
          </p:nvPr>
        </p:nvSpPr>
        <p:spPr/>
        <p:txBody>
          <a:bodyPr/>
          <a:lstStyle/>
          <a:p>
            <a:r>
              <a:rPr lang="en-US" smtClean="0"/>
              <a:t>t34</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1772</TotalTime>
  <Words>1542</Words>
  <Application>Microsoft Office PowerPoint</Application>
  <PresentationFormat>On-screen Show (4:3)</PresentationFormat>
  <Paragraphs>180</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Lesson 1 Day 1  </vt:lpstr>
      <vt:lpstr>Day 1</vt:lpstr>
      <vt:lpstr>Characters and Setting</vt:lpstr>
      <vt:lpstr>Characters and Setting</vt:lpstr>
      <vt:lpstr>Characters and Setting</vt:lpstr>
      <vt:lpstr>Listening Comprehension Read Aloud</vt:lpstr>
      <vt:lpstr>Listening Comprehension Read Aloud</vt:lpstr>
      <vt:lpstr>Listening Comprehension Read Aloud</vt:lpstr>
      <vt:lpstr>Listening Comprehension Read Aloud</vt:lpstr>
      <vt:lpstr>Day 2</vt:lpstr>
      <vt:lpstr>What’s Realistic Fiction?</vt:lpstr>
      <vt:lpstr>Graphic Organizers</vt:lpstr>
      <vt:lpstr>Graphic Organizers</vt:lpstr>
      <vt:lpstr>Day 3</vt:lpstr>
      <vt:lpstr>Alphabetical Order</vt:lpstr>
      <vt:lpstr>Alphabetical Order</vt:lpstr>
      <vt:lpstr>Alphabetical Order</vt:lpstr>
      <vt:lpstr>Alphabetical Order</vt:lpstr>
      <vt:lpstr>Alphabetical Order</vt:lpstr>
      <vt:lpstr>Alphabetical Order</vt:lpstr>
      <vt:lpstr>Day 4</vt:lpstr>
      <vt:lpstr>Characters and Setting</vt:lpstr>
      <vt:lpstr>Today’s Read Aloud Friends</vt:lpstr>
      <vt:lpstr>Friends</vt:lpstr>
      <vt:lpstr>Friends</vt:lpstr>
      <vt:lpstr>Open-ended Response</vt:lpstr>
      <vt:lpstr>Alphabetical Order</vt:lpstr>
      <vt:lpstr>Day 5</vt:lpstr>
      <vt:lpstr>Alex’s New Home</vt:lpstr>
      <vt:lpstr>Alex’s New Home</vt:lpstr>
      <vt:lpstr>Alex’s New Home</vt:lpstr>
      <vt:lpstr>Open-ended Response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Day 1</dc:title>
  <dc:creator>Tancie</dc:creator>
  <cp:lastModifiedBy>shill</cp:lastModifiedBy>
  <cp:revision>26</cp:revision>
  <dcterms:created xsi:type="dcterms:W3CDTF">2009-07-11T21:51:33Z</dcterms:created>
  <dcterms:modified xsi:type="dcterms:W3CDTF">2012-09-04T17:38:12Z</dcterms:modified>
</cp:coreProperties>
</file>